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1"/>
  </p:notesMasterIdLst>
  <p:handoutMasterIdLst>
    <p:handoutMasterId r:id="rId32"/>
  </p:handoutMasterIdLst>
  <p:sldIdLst>
    <p:sldId id="259" r:id="rId3"/>
    <p:sldId id="278" r:id="rId4"/>
    <p:sldId id="283" r:id="rId5"/>
    <p:sldId id="261" r:id="rId6"/>
    <p:sldId id="284" r:id="rId7"/>
    <p:sldId id="296" r:id="rId8"/>
    <p:sldId id="302" r:id="rId9"/>
    <p:sldId id="285" r:id="rId10"/>
    <p:sldId id="297" r:id="rId11"/>
    <p:sldId id="306" r:id="rId12"/>
    <p:sldId id="307" r:id="rId13"/>
    <p:sldId id="289" r:id="rId14"/>
    <p:sldId id="290" r:id="rId15"/>
    <p:sldId id="291" r:id="rId16"/>
    <p:sldId id="292" r:id="rId17"/>
    <p:sldId id="293" r:id="rId18"/>
    <p:sldId id="294" r:id="rId19"/>
    <p:sldId id="295" r:id="rId20"/>
    <p:sldId id="286" r:id="rId21"/>
    <p:sldId id="298" r:id="rId22"/>
    <p:sldId id="303" r:id="rId23"/>
    <p:sldId id="287" r:id="rId24"/>
    <p:sldId id="299" r:id="rId25"/>
    <p:sldId id="288" r:id="rId26"/>
    <p:sldId id="300" r:id="rId27"/>
    <p:sldId id="304" r:id="rId28"/>
    <p:sldId id="305" r:id="rId29"/>
    <p:sldId id="301" r:id="rId30"/>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tandardabschnitt" id="{779CC93D-E52E-4D84-901B-11D7331DD495}">
          <p14:sldIdLst>
            <p14:sldId id="259"/>
          </p14:sldIdLst>
        </p14:section>
        <p14:section name="Übersicht und Ziele" id="{ABA716BF-3A5C-4ADB-94C9-CFEF84EBA240}">
          <p14:sldIdLst>
            <p14:sldId id="261"/>
            <p14:sldId id="281"/>
            <p14:sldId id="282"/>
            <p14:sldId id="283"/>
            <p14:sldId id="284"/>
            <p14:sldId id="262"/>
            <p14:sldId id="287"/>
          </p14:sldIdLst>
        </p14:section>
        <p14:section name="Thema 1" id="{6D9936A3-3945-4757-BC8B-B5C252D8E036}">
          <p14:sldIdLst>
            <p14:sldId id="286"/>
            <p14:sldId id="267"/>
          </p14:sldIdLst>
        </p14:section>
        <p14:section name="Beispielfolien für die grafische Gestaltung" id="{BAB3A466-96C9-4230-9978-795378D75699}">
          <p14:sldIdLst>
            <p14:sldId id="268"/>
            <p14:sldId id="269"/>
            <p14:sldId id="270"/>
          </p14:sldIdLst>
        </p14:section>
        <p14:section name="Fallstudie" id="{8C0305C9-B152-4FBA-A789-FE1976D53990}">
          <p14:sldIdLst>
            <p14:sldId id="272"/>
            <p14:sldId id="274"/>
          </p14:sldIdLst>
        </p14:section>
        <p14:section name="Abschluss und Zusammenfassung" id="{790CEF5B-569A-4C2F-BED5-750B08C0E5AD}">
          <p14:sldIdLst>
            <p14:sldId id="275"/>
            <p14:sldId id="276"/>
            <p14:sldId id="277"/>
          </p14:sldIdLst>
        </p14:section>
        <p14:section name="Anhang" id="{3F78B471-41DA-46F2-A8E4-97E471896AB3}">
          <p14:sldIdLst>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009ED6"/>
    <a:srgbClr val="003300"/>
  </p:clrMru>
  <p:extLst>
    <p:ext uri="{E76CE94A-603C-4142-B9EB-6D1370010A27}">
      <p14:discardImageEditData xmlns="" xmlns:p14="http://schemas.microsoft.com/office/powerpoint/2010/main" val="1"/>
    </p:ext>
    <p:ext uri="{D31A062A-798A-4329-ABDD-BBA856620510}">
      <p14:defaultImageDpi xmlns=""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174" autoAdjust="0"/>
    <p:restoredTop sz="83977" autoAdjust="0"/>
  </p:normalViewPr>
  <p:slideViewPr>
    <p:cSldViewPr>
      <p:cViewPr>
        <p:scale>
          <a:sx n="70" d="100"/>
          <a:sy n="70" d="100"/>
        </p:scale>
        <p:origin x="-600"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D83FDC75-7F73-4A4A-A77C-09AADF00E0EA}" type="datetimeFigureOut">
              <a:rPr lang="de-DE" smtClean="0"/>
              <a:pPr/>
              <a:t>13.12.2010</a:t>
            </a:fld>
            <a:endParaRPr lang="de-D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459226BF-1F13-42D3-80DC-373E7ADD1EBC}" type="slidenum">
              <a:rPr lang="de-DE" smtClean="0"/>
              <a:pPr/>
              <a:t>‹Nr.›</a:t>
            </a:fld>
            <a:endParaRPr lang="de-DE"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de-DE"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de-DE" sz="1200"/>
            </a:lvl1pPr>
          </a:lstStyle>
          <a:p>
            <a:fld id="{48AEF76B-3757-4A0B-AF93-28494465C1DD}" type="datetimeFigureOut">
              <a:rPr/>
              <a:pPr/>
              <a:t>12/17/2009</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de-DE"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de-DE" sz="1200"/>
            </a:lvl1pPr>
          </a:lstStyle>
          <a:p>
            <a:fld id="{75693FD4-8F83-4EF7-AC3F-0DC0388986B0}" type="slidenum">
              <a:rPr/>
              <a:pPr/>
              <a:t>‹Nr.›</a:t>
            </a:fld>
            <a:endParaRPr lang="de-DE"/>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lang="de-DE" sz="1200" kern="1200">
        <a:solidFill>
          <a:schemeClr val="tx1"/>
        </a:solidFill>
        <a:latin typeface="+mn-lt"/>
        <a:ea typeface="+mn-ea"/>
        <a:cs typeface="+mn-cs"/>
      </a:defRPr>
    </a:lvl1pPr>
    <a:lvl2pPr marL="457200" algn="l" defTabSz="914400" rtl="0" eaLnBrk="1" latinLnBrk="0" hangingPunct="1">
      <a:defRPr lang="de-DE" sz="1200" kern="1200">
        <a:solidFill>
          <a:schemeClr val="tx1"/>
        </a:solidFill>
        <a:latin typeface="+mn-lt"/>
        <a:ea typeface="+mn-ea"/>
        <a:cs typeface="+mn-cs"/>
      </a:defRPr>
    </a:lvl2pPr>
    <a:lvl3pPr marL="914400" algn="l" defTabSz="914400" rtl="0" eaLnBrk="1" latinLnBrk="0" hangingPunct="1">
      <a:defRPr lang="de-DE" sz="1200" kern="1200">
        <a:solidFill>
          <a:schemeClr val="tx1"/>
        </a:solidFill>
        <a:latin typeface="+mn-lt"/>
        <a:ea typeface="+mn-ea"/>
        <a:cs typeface="+mn-cs"/>
      </a:defRPr>
    </a:lvl3pPr>
    <a:lvl4pPr marL="1371600" algn="l" defTabSz="914400" rtl="0" eaLnBrk="1" latinLnBrk="0" hangingPunct="1">
      <a:defRPr lang="de-DE" sz="1200" kern="1200">
        <a:solidFill>
          <a:schemeClr val="tx1"/>
        </a:solidFill>
        <a:latin typeface="+mn-lt"/>
        <a:ea typeface="+mn-ea"/>
        <a:cs typeface="+mn-cs"/>
      </a:defRPr>
    </a:lvl4pPr>
    <a:lvl5pPr marL="1828800" algn="l" defTabSz="914400" rtl="0" eaLnBrk="1" latinLnBrk="0" hangingPunct="1">
      <a:defRPr lang="de-DE" sz="1200" kern="1200">
        <a:solidFill>
          <a:schemeClr val="tx1"/>
        </a:solidFill>
        <a:latin typeface="+mn-lt"/>
        <a:ea typeface="+mn-ea"/>
        <a:cs typeface="+mn-cs"/>
      </a:defRPr>
    </a:lvl5pPr>
    <a:lvl6pPr marL="2286000" algn="l" defTabSz="914400" rtl="0" eaLnBrk="1" latinLnBrk="0" hangingPunct="1">
      <a:defRPr lang="de-DE" sz="1200" kern="1200">
        <a:solidFill>
          <a:schemeClr val="tx1"/>
        </a:solidFill>
        <a:latin typeface="+mn-lt"/>
        <a:ea typeface="+mn-ea"/>
        <a:cs typeface="+mn-cs"/>
      </a:defRPr>
    </a:lvl6pPr>
    <a:lvl7pPr marL="2743200" algn="l" defTabSz="914400" rtl="0" eaLnBrk="1" latinLnBrk="0" hangingPunct="1">
      <a:defRPr lang="de-DE" sz="1200" kern="1200">
        <a:solidFill>
          <a:schemeClr val="tx1"/>
        </a:solidFill>
        <a:latin typeface="+mn-lt"/>
        <a:ea typeface="+mn-ea"/>
        <a:cs typeface="+mn-cs"/>
      </a:defRPr>
    </a:lvl7pPr>
    <a:lvl8pPr marL="3200400" algn="l" defTabSz="914400" rtl="0" eaLnBrk="1" latinLnBrk="0" hangingPunct="1">
      <a:defRPr lang="de-DE" sz="1200" kern="1200">
        <a:solidFill>
          <a:schemeClr val="tx1"/>
        </a:solidFill>
        <a:latin typeface="+mn-lt"/>
        <a:ea typeface="+mn-ea"/>
        <a:cs typeface="+mn-cs"/>
      </a:defRPr>
    </a:lvl8pPr>
    <a:lvl9pPr marL="3657600" algn="l" defTabSz="914400" rtl="0" eaLnBrk="1" latinLnBrk="0" hangingPunct="1">
      <a:defRPr lang="de-D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de-DE"/>
            </a:pPr>
            <a:r>
              <a:rPr lang="de-DE" dirty="0" smtClean="0"/>
              <a:t>Diese Vorlage kann als Ausgangspunkt für die Präsentation von Schulungsmaterialien in einer Gruppensitzung dienen.</a:t>
            </a:r>
          </a:p>
          <a:p>
            <a:endParaRPr lang="de-DE" dirty="0" smtClean="0"/>
          </a:p>
          <a:p>
            <a:pPr lvl="0"/>
            <a:r>
              <a:rPr lang="de-DE" sz="1200" b="1" dirty="0" smtClean="0"/>
              <a:t>Abschnitte</a:t>
            </a:r>
            <a:endParaRPr lang="de-DE" sz="1200" b="0" dirty="0" smtClean="0"/>
          </a:p>
          <a:p>
            <a:pPr lvl="0"/>
            <a:r>
              <a:rPr lang="de-DE" sz="1200" b="0" dirty="0" smtClean="0"/>
              <a:t>Abschnitte durch Klicken mit der rechten Maustaste auf eine Folie hinzufügen</a:t>
            </a:r>
            <a:r>
              <a:rPr lang="de-DE" sz="1200" b="0" baseline="0" dirty="0" smtClean="0"/>
              <a:t> Abschnitte können Sie bei der Gliederung Ihrer Folien unterstützen oder die Zusammenarbeit zwischen mehreren Autoren erleichtern.</a:t>
            </a:r>
            <a:endParaRPr lang="de-DE" sz="1200" b="0" dirty="0" smtClean="0"/>
          </a:p>
          <a:p>
            <a:pPr lvl="0"/>
            <a:endParaRPr lang="de-DE" sz="1200" b="1" dirty="0" smtClean="0"/>
          </a:p>
          <a:p>
            <a:pPr lvl="0"/>
            <a:r>
              <a:rPr lang="de-DE" sz="1200" b="1" dirty="0" smtClean="0"/>
              <a:t>Notizen</a:t>
            </a:r>
          </a:p>
          <a:p>
            <a:pPr lvl="0"/>
            <a:r>
              <a:rPr lang="de-DE" sz="1200" dirty="0" smtClean="0"/>
              <a:t>Verwenden Sie den Notizenbereich für Vortragsnotizen oder optionale Detailinformationen für Ihr Publikum.</a:t>
            </a:r>
            <a:r>
              <a:rPr lang="de-DE" sz="1200" baseline="0" dirty="0" smtClean="0"/>
              <a:t> Zeigen Sie diese Notizen während der Präsentation in der Vortragsansicht an. </a:t>
            </a:r>
          </a:p>
          <a:p>
            <a:pPr lvl="0">
              <a:buFontTx/>
              <a:buNone/>
            </a:pPr>
            <a:r>
              <a:rPr lang="de-DE" sz="1200" dirty="0" smtClean="0"/>
              <a:t>Achten Sie auf den Schriftgrad (für Barrierefreiheit, Sichtbarkeit, Videoerstellung und Onlineproduktion wichtig)</a:t>
            </a:r>
          </a:p>
          <a:p>
            <a:pPr lvl="0"/>
            <a:endParaRPr lang="de-DE" sz="1200" dirty="0" smtClean="0"/>
          </a:p>
          <a:p>
            <a:pPr lvl="0">
              <a:buFontTx/>
              <a:buNone/>
            </a:pPr>
            <a:r>
              <a:rPr lang="de-DE" sz="1200" b="1" dirty="0" smtClean="0"/>
              <a:t>Abgestimmte Farben </a:t>
            </a:r>
          </a:p>
          <a:p>
            <a:pPr lvl="0">
              <a:buFontTx/>
              <a:buNone/>
            </a:pPr>
            <a:r>
              <a:rPr lang="de-DE" sz="1200" dirty="0" smtClean="0"/>
              <a:t>Achten Sie besonders auf Diagramme, Illustrationen und Textfelder.</a:t>
            </a:r>
            <a:r>
              <a:rPr lang="de-DE" sz="1200" baseline="0" dirty="0" smtClean="0"/>
              <a:t> </a:t>
            </a:r>
            <a:endParaRPr lang="de-DE" sz="1200" dirty="0" smtClean="0"/>
          </a:p>
          <a:p>
            <a:pPr lvl="0"/>
            <a:r>
              <a:rPr lang="de-DE" sz="1200" dirty="0" smtClean="0"/>
              <a:t>Bedenken Sie, dass Teilnehmer schwarzweiß oder in </a:t>
            </a:r>
            <a:r>
              <a:rPr lang="de-DE" sz="1200" dirty="0" err="1" smtClean="0"/>
              <a:t>Graustufen drucken</a:t>
            </a:r>
            <a:r>
              <a:rPr lang="de-DE" sz="1200" dirty="0" smtClean="0"/>
              <a:t>. Erstellen Sie einen Probedruck, um sicherzustellen, dass Ihre Farben funktionieren, wenn Ihre Teilnehmer in schwarzweiß und </a:t>
            </a:r>
            <a:r>
              <a:rPr lang="de-DE" sz="1200" dirty="0" err="1" smtClean="0"/>
              <a:t>Graustufen drucken</a:t>
            </a:r>
            <a:r>
              <a:rPr lang="de-DE" sz="1200" dirty="0" smtClean="0"/>
              <a:t>.</a:t>
            </a:r>
          </a:p>
          <a:p>
            <a:pPr lvl="0">
              <a:buFontTx/>
              <a:buNone/>
            </a:pPr>
            <a:endParaRPr lang="de-DE" sz="1200" dirty="0" smtClean="0"/>
          </a:p>
          <a:p>
            <a:pPr lvl="0">
              <a:buFontTx/>
              <a:buNone/>
            </a:pPr>
            <a:r>
              <a:rPr lang="de-DE" sz="1200" b="1" dirty="0" smtClean="0"/>
              <a:t>Grafiken, Tabellen und Diagramme</a:t>
            </a:r>
          </a:p>
          <a:p>
            <a:pPr lvl="0"/>
            <a:r>
              <a:rPr lang="de-DE" sz="1200" dirty="0" smtClean="0"/>
              <a:t>Gestalten Sie einfach: Verwenden Sie möglichst einheitliche Formate und Farben, die nicht vom Inhalt ablenken.</a:t>
            </a:r>
          </a:p>
          <a:p>
            <a:pPr lvl="0"/>
            <a:r>
              <a:rPr lang="de-DE" sz="1200" dirty="0" smtClean="0"/>
              <a:t>Beschriften Sie alle Diagramme und Tabellen.</a:t>
            </a:r>
          </a:p>
          <a:p>
            <a:endParaRPr lang="de-DE" dirty="0" smtClean="0"/>
          </a:p>
          <a:p>
            <a:endParaRPr lang="de-DE" dirty="0" smtClean="0"/>
          </a:p>
          <a:p>
            <a:endParaRPr lang="de-DE" dirty="0"/>
          </a:p>
        </p:txBody>
      </p:sp>
      <p:sp>
        <p:nvSpPr>
          <p:cNvPr id="4" name="Slide Number Placeholder 3"/>
          <p:cNvSpPr>
            <a:spLocks noGrp="1"/>
          </p:cNvSpPr>
          <p:nvPr>
            <p:ph type="sldNum" sz="quarter" idx="10"/>
          </p:nvPr>
        </p:nvSpPr>
        <p:spPr/>
        <p:txBody>
          <a:bodyPr/>
          <a:lstStyle/>
          <a:p>
            <a:fld id="{EC6EAC7D-5A89-47C2-8ABA-56C9C2DEF7A4}"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de-DE" dirty="0" smtClean="0"/>
              <a:t>Microsoft </a:t>
            </a:r>
            <a:r>
              <a:rPr lang="de-DE" b="1" dirty="0" smtClean="0"/>
              <a:t>Entwicklungskompetenz</a:t>
            </a:r>
            <a:endParaRPr lang="de-DE" dirty="0" smtClean="0"/>
          </a:p>
        </p:txBody>
      </p:sp>
      <p:sp>
        <p:nvSpPr>
          <p:cNvPr id="43012" name="Rectangle 26"/>
          <p:cNvSpPr>
            <a:spLocks noGrp="1" noChangeArrowheads="1"/>
          </p:cNvSpPr>
          <p:nvPr>
            <p:ph type="sldNum" sz="quarter" idx="5"/>
          </p:nvPr>
        </p:nvSpPr>
        <p:spPr>
          <a:noFill/>
        </p:spPr>
        <p:txBody>
          <a:bodyPr/>
          <a:lstStyle/>
          <a:p>
            <a:fld id="{B5FF76F4-FC11-42FE-9D94-04E3E6D16C06}" type="slidenum">
              <a:rPr lang="de-DE" smtClean="0"/>
              <a:pPr/>
              <a:t>2</a:t>
            </a:fld>
            <a:endParaRPr lang="de-DE"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de-DE" dirty="0" smtClean="0"/>
              <a:t>Ist Ihre Präsentation so knapp wie möglich? Erwägen Sie, ergänzende Inhalte in den Anhang auszulagern.</a:t>
            </a:r>
          </a:p>
          <a:p>
            <a:r>
              <a:rPr lang="de-DE" dirty="0" smtClean="0"/>
              <a:t>Verwenden Sie Anhangsfolien für Inhalte, auf die Sie sich möglicherweise während der Fragerunde beziehen möchten, oder für weiterführende Informationen zum Thema für Ihre Teilnehmer.</a:t>
            </a:r>
          </a:p>
          <a:p>
            <a:pPr>
              <a:buFontTx/>
              <a:buNone/>
            </a:pPr>
            <a:endParaRPr lang="de-DE" dirty="0" smtClean="0"/>
          </a:p>
          <a:p>
            <a:endParaRPr lang="de-DE" dirty="0" smtClean="0"/>
          </a:p>
          <a:p>
            <a:endParaRPr lang="de-DE" dirty="0" smtClean="0"/>
          </a:p>
          <a:p>
            <a:endParaRPr lang="de-D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24</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25</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26</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27</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28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5693FD4-8F83-4EF7-AC3F-0DC0388986B0}" type="slidenum">
              <a:rPr lang="de-DE" smtClean="0"/>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de-DE" dirty="0" smtClean="0"/>
              <a:t>Geben Sie eine kurze Übersicht der Präsentation.</a:t>
            </a:r>
            <a:r>
              <a:rPr lang="de-DE" baseline="0" dirty="0" smtClean="0"/>
              <a:t> B</a:t>
            </a:r>
            <a:r>
              <a:rPr lang="de-DE" dirty="0" smtClean="0"/>
              <a:t>eschreiben Sie den Schwerpunkt der Präsentation und seine Relevanz.</a:t>
            </a:r>
          </a:p>
          <a:p>
            <a:pPr>
              <a:lnSpc>
                <a:spcPct val="80000"/>
              </a:lnSpc>
            </a:pPr>
            <a:r>
              <a:rPr lang="de-DE" dirty="0" smtClean="0"/>
              <a:t>Stellen Sie jedes der Hauptthemen vor.</a:t>
            </a:r>
          </a:p>
          <a:p>
            <a:r>
              <a:rPr lang="de-DE" dirty="0" smtClean="0"/>
              <a:t>Um Ihrem Publikum einen Ablaufplan an die Hand zu geben,</a:t>
            </a:r>
            <a:r>
              <a:rPr lang="de-DE" baseline="0" dirty="0" smtClean="0"/>
              <a:t> können Sie </a:t>
            </a:r>
            <a:r>
              <a:rPr lang="de-DE" dirty="0" smtClean="0"/>
              <a:t>diese Übersichtsfolie in der Präsentation durchgängig wiederholen und dabei das jeweils nächste Thema besonders hervorheben.</a:t>
            </a:r>
          </a:p>
        </p:txBody>
      </p:sp>
      <p:sp>
        <p:nvSpPr>
          <p:cNvPr id="4" name="Slide Number Placeholder 3"/>
          <p:cNvSpPr>
            <a:spLocks noGrp="1"/>
          </p:cNvSpPr>
          <p:nvPr>
            <p:ph type="sldNum" sz="quarter" idx="10"/>
          </p:nvPr>
        </p:nvSpPr>
        <p:spPr/>
        <p:txBody>
          <a:bodyPr/>
          <a:lstStyle/>
          <a:p>
            <a:fld id="{EC6EAC7D-5A89-47C2-8ABA-56C9C2DEF7A4}" type="slidenum">
              <a:rPr lang="de-DE" smtClean="0"/>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latinLnBrk="0">
              <a:defRPr lang="de-DE" b="1" cap="small" baseline="0">
                <a:solidFill>
                  <a:srgbClr val="003300"/>
                </a:solidFill>
              </a:defRPr>
            </a:lvl1pPr>
          </a:lstStyle>
          <a:p>
            <a:r>
              <a:rPr lang="de-DE"/>
              <a:t>Titelmasterformat durch Klicken bearbeiten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latinLnBrk="0">
              <a:buNone/>
              <a:defRPr lang="de-DE" sz="2000" b="0">
                <a:solidFill>
                  <a:schemeClr val="tx1"/>
                </a:solidFill>
                <a:latin typeface="Georgia" pitchFamily="18" charset="0"/>
              </a:defRPr>
            </a:lvl1pPr>
            <a:lvl2pPr marL="457200" indent="0" algn="ctr" latinLnBrk="0">
              <a:buNone/>
              <a:defRPr lang="de-DE">
                <a:solidFill>
                  <a:schemeClr val="tx1">
                    <a:tint val="75000"/>
                  </a:schemeClr>
                </a:solidFill>
              </a:defRPr>
            </a:lvl2pPr>
            <a:lvl3pPr marL="914400" indent="0" algn="ctr" latinLnBrk="0">
              <a:buNone/>
              <a:defRPr lang="de-DE">
                <a:solidFill>
                  <a:schemeClr val="tx1">
                    <a:tint val="75000"/>
                  </a:schemeClr>
                </a:solidFill>
              </a:defRPr>
            </a:lvl3pPr>
            <a:lvl4pPr marL="1371600" indent="0" algn="ctr" latinLnBrk="0">
              <a:buNone/>
              <a:defRPr lang="de-DE">
                <a:solidFill>
                  <a:schemeClr val="tx1">
                    <a:tint val="75000"/>
                  </a:schemeClr>
                </a:solidFill>
              </a:defRPr>
            </a:lvl4pPr>
            <a:lvl5pPr marL="1828800" indent="0" algn="ctr" latinLnBrk="0">
              <a:buNone/>
              <a:defRPr lang="de-DE">
                <a:solidFill>
                  <a:schemeClr val="tx1">
                    <a:tint val="75000"/>
                  </a:schemeClr>
                </a:solidFill>
              </a:defRPr>
            </a:lvl5pPr>
            <a:lvl6pPr marL="2286000" indent="0" algn="ctr" latinLnBrk="0">
              <a:buNone/>
              <a:defRPr lang="de-DE">
                <a:solidFill>
                  <a:schemeClr val="tx1">
                    <a:tint val="75000"/>
                  </a:schemeClr>
                </a:solidFill>
              </a:defRPr>
            </a:lvl6pPr>
            <a:lvl7pPr marL="2743200" indent="0" algn="ctr" latinLnBrk="0">
              <a:buNone/>
              <a:defRPr lang="de-DE">
                <a:solidFill>
                  <a:schemeClr val="tx1">
                    <a:tint val="75000"/>
                  </a:schemeClr>
                </a:solidFill>
              </a:defRPr>
            </a:lvl7pPr>
            <a:lvl8pPr marL="3200400" indent="0" algn="ctr" latinLnBrk="0">
              <a:buNone/>
              <a:defRPr lang="de-DE">
                <a:solidFill>
                  <a:schemeClr val="tx1">
                    <a:tint val="75000"/>
                  </a:schemeClr>
                </a:solidFill>
              </a:defRPr>
            </a:lvl8pPr>
            <a:lvl9pPr marL="3657600" indent="0" algn="ctr" latinLnBrk="0">
              <a:buNone/>
              <a:defRPr lang="de-DE">
                <a:solidFill>
                  <a:schemeClr val="tx1">
                    <a:tint val="75000"/>
                  </a:schemeClr>
                </a:solidFill>
              </a:defRPr>
            </a:lvl9pPr>
          </a:lstStyle>
          <a:p>
            <a:r>
              <a:rPr lang="de-DE" smtClean="0"/>
              <a:t>Formatvorlage des Untertitelmasters durch Klicken bearbeiten</a:t>
            </a:r>
            <a:endParaRPr lang="de-DE"/>
          </a:p>
        </p:txBody>
      </p:sp>
      <p:pic>
        <p:nvPicPr>
          <p:cNvPr id="7" name="Picture 6"/>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latinLnBrk="0">
              <a:buNone/>
              <a:defRPr lang="de-DE" sz="2000" baseline="0"/>
            </a:lvl1pPr>
          </a:lstStyle>
          <a:p>
            <a:r>
              <a:rPr lang="de-DE"/>
              <a:t>Firmenlogo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Date Placeholder 2"/>
          <p:cNvSpPr>
            <a:spLocks noGrp="1"/>
          </p:cNvSpPr>
          <p:nvPr>
            <p:ph type="dt" sz="half" idx="10"/>
          </p:nvPr>
        </p:nvSpPr>
        <p:spPr/>
        <p:txBody>
          <a:bodyPr/>
          <a:lstStyle/>
          <a:p>
            <a:r>
              <a:rPr lang="de-DE" smtClean="0"/>
              <a:t>13.Dezember 2010</a:t>
            </a:r>
            <a:endParaRPr lang="de-DE"/>
          </a:p>
        </p:txBody>
      </p:sp>
      <p:sp>
        <p:nvSpPr>
          <p:cNvPr id="4" name="Footer Placeholder 3"/>
          <p:cNvSpPr>
            <a:spLocks noGrp="1"/>
          </p:cNvSpPr>
          <p:nvPr>
            <p:ph type="ftr" sz="quarter" idx="11"/>
          </p:nvPr>
        </p:nvSpPr>
        <p:spPr/>
        <p:txBody>
          <a:bodyPr/>
          <a:lstStyle/>
          <a:p>
            <a:r>
              <a:rPr lang="sv-SE" smtClean="0"/>
              <a:t>Lisa Poggensee und Ronald Smolka - Präsentation Konfliktmanagement</a:t>
            </a:r>
            <a:endParaRPr lang="de-DE"/>
          </a:p>
        </p:txBody>
      </p:sp>
      <p:sp>
        <p:nvSpPr>
          <p:cNvPr id="5" name="Slide Number Placeholder 4"/>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13.Dezember 2010</a:t>
            </a:r>
            <a:endParaRPr lang="de-DE"/>
          </a:p>
        </p:txBody>
      </p:sp>
      <p:sp>
        <p:nvSpPr>
          <p:cNvPr id="3" name="Footer Placeholder 2"/>
          <p:cNvSpPr>
            <a:spLocks noGrp="1"/>
          </p:cNvSpPr>
          <p:nvPr>
            <p:ph type="ftr" sz="quarter" idx="11"/>
          </p:nvPr>
        </p:nvSpPr>
        <p:spPr/>
        <p:txBody>
          <a:bodyPr/>
          <a:lstStyle/>
          <a:p>
            <a:r>
              <a:rPr lang="sv-SE" smtClean="0"/>
              <a:t>Lisa Poggensee und Ronald Smolka - Präsentation Konfliktmanagement</a:t>
            </a:r>
            <a:endParaRPr lang="de-DE"/>
          </a:p>
        </p:txBody>
      </p:sp>
      <p:sp>
        <p:nvSpPr>
          <p:cNvPr id="4" name="Slide Number Placeholder 3"/>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Hintergr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r>
              <a:rPr lang="de-DE" smtClean="0"/>
              <a:t>13.Dezember 2010</a:t>
            </a:r>
            <a:endParaRPr lang="de-DE"/>
          </a:p>
        </p:txBody>
      </p:sp>
      <p:sp>
        <p:nvSpPr>
          <p:cNvPr id="4" name="Footer Placeholder 4"/>
          <p:cNvSpPr>
            <a:spLocks noGrp="1"/>
          </p:cNvSpPr>
          <p:nvPr>
            <p:ph type="ftr" sz="quarter" idx="11"/>
          </p:nvPr>
        </p:nvSpPr>
        <p:spPr>
          <a:xfrm>
            <a:off x="3352800" y="6356350"/>
            <a:ext cx="2895600" cy="365125"/>
          </a:xfrm>
        </p:spPr>
        <p:txBody>
          <a:bodyPr/>
          <a:lstStyle/>
          <a:p>
            <a:r>
              <a:rPr lang="sv-SE" smtClean="0"/>
              <a:t>Lisa Poggensee und Ronald Smolka - Präsentation Konfliktmanagement</a:t>
            </a:r>
            <a:endParaRPr lang="de-DE"/>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latinLnBrk="0">
              <a:defRPr lang="de-DE" sz="4000" b="1" cap="small" baseline="0">
                <a:solidFill>
                  <a:srgbClr val="003300"/>
                </a:solidFill>
              </a:defRPr>
            </a:lvl1pPr>
          </a:lstStyle>
          <a:p>
            <a:r>
              <a:rPr lang="de-DE"/>
              <a:t>Titelmasterformat durch Klicken bearbeiten</a:t>
            </a:r>
          </a:p>
        </p:txBody>
      </p:sp>
      <p:sp>
        <p:nvSpPr>
          <p:cNvPr id="4" name="Date Placeholder 3"/>
          <p:cNvSpPr>
            <a:spLocks noGrp="1"/>
          </p:cNvSpPr>
          <p:nvPr>
            <p:ph type="dt" sz="half" idx="10"/>
          </p:nvPr>
        </p:nvSpPr>
        <p:spPr/>
        <p:txBody>
          <a:bodyPr/>
          <a:lstStyle/>
          <a:p>
            <a:r>
              <a:rPr lang="de-DE" smtClean="0"/>
              <a:t>13.Dezember 2010</a:t>
            </a:r>
            <a:endParaRPr lang="de-DE"/>
          </a:p>
        </p:txBody>
      </p:sp>
      <p:sp>
        <p:nvSpPr>
          <p:cNvPr id="5" name="Footer Placeholder 4"/>
          <p:cNvSpPr>
            <a:spLocks noGrp="1"/>
          </p:cNvSpPr>
          <p:nvPr>
            <p:ph type="ftr" sz="quarter" idx="11"/>
          </p:nvPr>
        </p:nvSpPr>
        <p:spPr/>
        <p:txBody>
          <a:bodyPr/>
          <a:lstStyle/>
          <a:p>
            <a:r>
              <a:rPr lang="sv-SE" smtClean="0"/>
              <a:t>Lisa Poggensee und Ronald Smolka - Präsentation Konfliktmanagement</a:t>
            </a:r>
            <a:endParaRPr lang="de-DE"/>
          </a:p>
        </p:txBody>
      </p:sp>
      <p:sp>
        <p:nvSpPr>
          <p:cNvPr id="6" name="Slide Number Placeholder 5"/>
          <p:cNvSpPr>
            <a:spLocks noGrp="1"/>
          </p:cNvSpPr>
          <p:nvPr>
            <p:ph type="sldNum" sz="quarter" idx="12"/>
          </p:nvPr>
        </p:nvSpPr>
        <p:spPr/>
        <p:txBody>
          <a:bodyPr/>
          <a:lstStyle/>
          <a:p>
            <a:fld id="{33D6E5A2-EC83-451F-A719-9AC1370DD5CF}" type="slidenum">
              <a:rPr/>
              <a:pPr/>
              <a:t>‹Nr.›</a:t>
            </a:fld>
            <a:endParaRPr lang="de-DE"/>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latinLnBrk="0">
              <a:buNone/>
              <a:defRPr lang="de-DE" sz="1800"/>
            </a:lvl1pPr>
          </a:lstStyle>
          <a:p>
            <a:r>
              <a:rPr lang="de-DE"/>
              <a:t>Firmenlogo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latinLnBrk="0">
              <a:defRPr lang="de-DE"/>
            </a:lvl1pPr>
          </a:lstStyle>
          <a:p>
            <a:r>
              <a:rPr lang="de-DE"/>
              <a:t>Titelmasterformat durch Klicken bearbeiten</a:t>
            </a:r>
          </a:p>
        </p:txBody>
      </p:sp>
      <p:sp>
        <p:nvSpPr>
          <p:cNvPr id="3" name="Content Placeholder 2"/>
          <p:cNvSpPr>
            <a:spLocks noGrp="1"/>
          </p:cNvSpPr>
          <p:nvPr>
            <p:ph idx="1"/>
          </p:nvPr>
        </p:nvSpPr>
        <p:spPr>
          <a:xfrm>
            <a:off x="762000" y="1596413"/>
            <a:ext cx="8077200" cy="4297363"/>
          </a:xfrm>
        </p:spPr>
        <p:txBody>
          <a:bodyPr>
            <a:normAutofit/>
          </a:bodyPr>
          <a:lstStyle>
            <a:lvl1pPr latinLnBrk="0">
              <a:defRPr lang="de-DE" sz="3200">
                <a:latin typeface="+mn-lt"/>
              </a:defRPr>
            </a:lvl1pPr>
            <a:lvl2pPr latinLnBrk="0">
              <a:defRPr lang="de-DE" sz="2800">
                <a:latin typeface="+mn-lt"/>
              </a:defRPr>
            </a:lvl2pPr>
            <a:lvl3pPr latinLnBrk="0">
              <a:defRPr lang="de-DE" sz="2400">
                <a:latin typeface="+mn-lt"/>
              </a:defRPr>
            </a:lvl3pPr>
            <a:lvl4pPr latinLnBrk="0">
              <a:defRPr lang="de-DE" sz="2400">
                <a:latin typeface="+mn-lt"/>
              </a:defRPr>
            </a:lvl4pPr>
            <a:lvl5pPr latinLnBrk="0">
              <a:defRPr lang="de-DE"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p:txBody>
          <a:bodyPr/>
          <a:lstStyle/>
          <a:p>
            <a:r>
              <a:rPr lang="de-DE" smtClean="0"/>
              <a:t>13.Dezember 2010</a:t>
            </a:r>
            <a:endParaRPr lang="de-DE"/>
          </a:p>
        </p:txBody>
      </p:sp>
      <p:sp>
        <p:nvSpPr>
          <p:cNvPr id="5" name="Footer Placeholder 4"/>
          <p:cNvSpPr>
            <a:spLocks noGrp="1"/>
          </p:cNvSpPr>
          <p:nvPr>
            <p:ph type="ftr" sz="quarter" idx="11"/>
          </p:nvPr>
        </p:nvSpPr>
        <p:spPr/>
        <p:txBody>
          <a:bodyPr/>
          <a:lstStyle/>
          <a:p>
            <a:r>
              <a:rPr lang="sv-SE" smtClean="0"/>
              <a:t>Lisa Poggensee und Ronald Smolka - Präsentation Konfliktmanagement</a:t>
            </a:r>
            <a:endParaRPr lang="de-DE"/>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Content Placeholder 2"/>
          <p:cNvSpPr>
            <a:spLocks noGrp="1"/>
          </p:cNvSpPr>
          <p:nvPr>
            <p:ph sz="half" idx="1"/>
          </p:nvPr>
        </p:nvSpPr>
        <p:spPr>
          <a:xfrm>
            <a:off x="685800" y="1600200"/>
            <a:ext cx="4038600" cy="4525963"/>
          </a:xfrm>
        </p:spPr>
        <p:txBody>
          <a:bodyPr/>
          <a:lstStyle>
            <a:lvl1pPr latinLnBrk="0">
              <a:defRPr lang="de-DE" sz="2800"/>
            </a:lvl1pPr>
            <a:lvl2pPr latinLnBrk="0">
              <a:defRPr lang="de-DE" sz="2400"/>
            </a:lvl2pPr>
            <a:lvl3pPr latinLnBrk="0">
              <a:defRPr lang="de-DE" sz="2000"/>
            </a:lvl3pPr>
            <a:lvl4pPr latinLnBrk="0">
              <a:defRPr lang="de-DE" sz="1800"/>
            </a:lvl4pPr>
            <a:lvl5pPr latinLnBrk="0">
              <a:defRPr lang="de-DE" sz="1800"/>
            </a:lvl5pPr>
            <a:lvl6pPr latinLnBrk="0">
              <a:defRPr lang="de-DE" sz="1800"/>
            </a:lvl6pPr>
            <a:lvl7pPr latinLnBrk="0">
              <a:defRPr lang="de-DE" sz="1800"/>
            </a:lvl7pPr>
            <a:lvl8pPr latinLnBrk="0">
              <a:defRPr lang="de-DE" sz="1800"/>
            </a:lvl8pPr>
            <a:lvl9pPr latinLnBrk="0">
              <a:defRPr lang="de-DE"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ontent Placeholder 3"/>
          <p:cNvSpPr>
            <a:spLocks noGrp="1"/>
          </p:cNvSpPr>
          <p:nvPr>
            <p:ph sz="half" idx="2"/>
          </p:nvPr>
        </p:nvSpPr>
        <p:spPr>
          <a:xfrm>
            <a:off x="4876800" y="1600200"/>
            <a:ext cx="4038600" cy="4525963"/>
          </a:xfrm>
        </p:spPr>
        <p:txBody>
          <a:bodyPr/>
          <a:lstStyle>
            <a:lvl1pPr latinLnBrk="0">
              <a:defRPr lang="de-DE" sz="2800"/>
            </a:lvl1pPr>
            <a:lvl2pPr latinLnBrk="0">
              <a:defRPr lang="de-DE" sz="2400"/>
            </a:lvl2pPr>
            <a:lvl3pPr latinLnBrk="0">
              <a:defRPr lang="de-DE" sz="2000"/>
            </a:lvl3pPr>
            <a:lvl4pPr latinLnBrk="0">
              <a:defRPr lang="de-DE" sz="1800"/>
            </a:lvl4pPr>
            <a:lvl5pPr latinLnBrk="0">
              <a:defRPr lang="de-DE" sz="1800"/>
            </a:lvl5pPr>
            <a:lvl6pPr latinLnBrk="0">
              <a:defRPr lang="de-DE" sz="1800"/>
            </a:lvl6pPr>
            <a:lvl7pPr latinLnBrk="0">
              <a:defRPr lang="de-DE" sz="1800"/>
            </a:lvl7pPr>
            <a:lvl8pPr latinLnBrk="0">
              <a:defRPr lang="de-DE" sz="1800"/>
            </a:lvl8pPr>
            <a:lvl9pPr latinLnBrk="0">
              <a:defRPr lang="de-DE"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4"/>
          <p:cNvSpPr>
            <a:spLocks noGrp="1"/>
          </p:cNvSpPr>
          <p:nvPr>
            <p:ph type="dt" sz="half" idx="10"/>
          </p:nvPr>
        </p:nvSpPr>
        <p:spPr/>
        <p:txBody>
          <a:bodyPr/>
          <a:lstStyle/>
          <a:p>
            <a:r>
              <a:rPr lang="de-DE" smtClean="0"/>
              <a:t>13.Dezember 2010</a:t>
            </a:r>
            <a:endParaRPr lang="de-DE"/>
          </a:p>
        </p:txBody>
      </p:sp>
      <p:sp>
        <p:nvSpPr>
          <p:cNvPr id="6" name="Footer Placeholder 5"/>
          <p:cNvSpPr>
            <a:spLocks noGrp="1"/>
          </p:cNvSpPr>
          <p:nvPr>
            <p:ph type="ftr" sz="quarter" idx="11"/>
          </p:nvPr>
        </p:nvSpPr>
        <p:spPr/>
        <p:txBody>
          <a:bodyPr/>
          <a:lstStyle/>
          <a:p>
            <a:r>
              <a:rPr lang="sv-SE" smtClean="0"/>
              <a:t>Lisa Poggensee und Ronald Smolka - Präsentation Konfliktmanagement</a:t>
            </a:r>
            <a:endParaRPr lang="de-DE"/>
          </a:p>
        </p:txBody>
      </p:sp>
      <p:sp>
        <p:nvSpPr>
          <p:cNvPr id="7" name="Slide Number Placeholder 6"/>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latinLnBrk="0">
              <a:defRPr lang="de-DE"/>
            </a:lvl1pPr>
          </a:lstStyle>
          <a:p>
            <a:r>
              <a:rPr lang="de-DE" smtClean="0"/>
              <a:t>Titelmasterformat durch Klicken bearbeiten</a:t>
            </a:r>
            <a:endParaRPr lang="de-DE"/>
          </a:p>
        </p:txBody>
      </p:sp>
      <p:sp>
        <p:nvSpPr>
          <p:cNvPr id="3" name="Text Placeholder 2"/>
          <p:cNvSpPr>
            <a:spLocks noGrp="1"/>
          </p:cNvSpPr>
          <p:nvPr>
            <p:ph type="body" idx="1"/>
          </p:nvPr>
        </p:nvSpPr>
        <p:spPr>
          <a:xfrm>
            <a:off x="685800" y="1535113"/>
            <a:ext cx="4040188" cy="639762"/>
          </a:xfrm>
        </p:spPr>
        <p:txBody>
          <a:bodyPr anchor="b"/>
          <a:lstStyle>
            <a:lvl1pPr marL="0" indent="0" latinLnBrk="0">
              <a:buNone/>
              <a:defRPr lang="de-DE" sz="2400" b="1"/>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smtClean="0"/>
              <a:t>Textmasterformate durch Klicken bearbeiten</a:t>
            </a:r>
          </a:p>
        </p:txBody>
      </p:sp>
      <p:sp>
        <p:nvSpPr>
          <p:cNvPr id="4" name="Content Placeholder 3"/>
          <p:cNvSpPr>
            <a:spLocks noGrp="1"/>
          </p:cNvSpPr>
          <p:nvPr>
            <p:ph sz="half" idx="2"/>
          </p:nvPr>
        </p:nvSpPr>
        <p:spPr>
          <a:xfrm>
            <a:off x="685800" y="2174875"/>
            <a:ext cx="4040188" cy="3951288"/>
          </a:xfrm>
        </p:spPr>
        <p:txBody>
          <a:bodyPr/>
          <a:lstStyle>
            <a:lvl1pPr latinLnBrk="0">
              <a:defRPr lang="de-DE" sz="2400"/>
            </a:lvl1pPr>
            <a:lvl2pPr latinLnBrk="0">
              <a:defRPr lang="de-DE" sz="2000"/>
            </a:lvl2pPr>
            <a:lvl3pPr latinLnBrk="0">
              <a:defRPr lang="de-DE" sz="1800"/>
            </a:lvl3pPr>
            <a:lvl4pPr latinLnBrk="0">
              <a:defRPr lang="de-DE" sz="1600"/>
            </a:lvl4pPr>
            <a:lvl5pPr latinLnBrk="0">
              <a:defRPr lang="de-DE" sz="1600"/>
            </a:lvl5pPr>
            <a:lvl6pPr latinLnBrk="0">
              <a:defRPr lang="de-DE" sz="1600"/>
            </a:lvl6pPr>
            <a:lvl7pPr latinLnBrk="0">
              <a:defRPr lang="de-DE" sz="1600"/>
            </a:lvl7pPr>
            <a:lvl8pPr latinLnBrk="0">
              <a:defRPr lang="de-DE" sz="1600"/>
            </a:lvl8pPr>
            <a:lvl9pPr latinLnBrk="0">
              <a:defRPr lang="de-DE"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 Placeholder 4"/>
          <p:cNvSpPr>
            <a:spLocks noGrp="1"/>
          </p:cNvSpPr>
          <p:nvPr>
            <p:ph type="body" sz="quarter" idx="3"/>
          </p:nvPr>
        </p:nvSpPr>
        <p:spPr>
          <a:xfrm>
            <a:off x="4873625" y="1535113"/>
            <a:ext cx="4041775" cy="639762"/>
          </a:xfrm>
        </p:spPr>
        <p:txBody>
          <a:bodyPr anchor="b"/>
          <a:lstStyle>
            <a:lvl1pPr marL="0" indent="0" latinLnBrk="0">
              <a:buNone/>
              <a:defRPr lang="de-DE" sz="2400" b="1"/>
            </a:lvl1pPr>
            <a:lvl2pPr marL="457200" indent="0" latinLnBrk="0">
              <a:buNone/>
              <a:defRPr lang="de-DE" sz="2000" b="1"/>
            </a:lvl2pPr>
            <a:lvl3pPr marL="914400" indent="0" latinLnBrk="0">
              <a:buNone/>
              <a:defRPr lang="de-DE" sz="1800" b="1"/>
            </a:lvl3pPr>
            <a:lvl4pPr marL="1371600" indent="0" latinLnBrk="0">
              <a:buNone/>
              <a:defRPr lang="de-DE" sz="1600" b="1"/>
            </a:lvl4pPr>
            <a:lvl5pPr marL="1828800" indent="0" latinLnBrk="0">
              <a:buNone/>
              <a:defRPr lang="de-DE" sz="1600" b="1"/>
            </a:lvl5pPr>
            <a:lvl6pPr marL="2286000" indent="0" latinLnBrk="0">
              <a:buNone/>
              <a:defRPr lang="de-DE" sz="1600" b="1"/>
            </a:lvl6pPr>
            <a:lvl7pPr marL="2743200" indent="0" latinLnBrk="0">
              <a:buNone/>
              <a:defRPr lang="de-DE" sz="1600" b="1"/>
            </a:lvl7pPr>
            <a:lvl8pPr marL="3200400" indent="0" latinLnBrk="0">
              <a:buNone/>
              <a:defRPr lang="de-DE" sz="1600" b="1"/>
            </a:lvl8pPr>
            <a:lvl9pPr marL="3657600" indent="0" latinLnBrk="0">
              <a:buNone/>
              <a:defRPr lang="de-DE" sz="1600" b="1"/>
            </a:lvl9pPr>
          </a:lstStyle>
          <a:p>
            <a:pPr lvl="0"/>
            <a:r>
              <a:rPr lang="de-DE" smtClean="0"/>
              <a:t>Textmasterformate durch Klicken bearbeiten</a:t>
            </a:r>
          </a:p>
        </p:txBody>
      </p:sp>
      <p:sp>
        <p:nvSpPr>
          <p:cNvPr id="6" name="Content Placeholder 5"/>
          <p:cNvSpPr>
            <a:spLocks noGrp="1"/>
          </p:cNvSpPr>
          <p:nvPr>
            <p:ph sz="quarter" idx="4"/>
          </p:nvPr>
        </p:nvSpPr>
        <p:spPr>
          <a:xfrm>
            <a:off x="4873625" y="2174875"/>
            <a:ext cx="4041775" cy="3951288"/>
          </a:xfrm>
        </p:spPr>
        <p:txBody>
          <a:bodyPr/>
          <a:lstStyle>
            <a:lvl1pPr latinLnBrk="0">
              <a:defRPr lang="de-DE" sz="2400"/>
            </a:lvl1pPr>
            <a:lvl2pPr latinLnBrk="0">
              <a:defRPr lang="de-DE" sz="2000"/>
            </a:lvl2pPr>
            <a:lvl3pPr latinLnBrk="0">
              <a:defRPr lang="de-DE" sz="1800"/>
            </a:lvl3pPr>
            <a:lvl4pPr latinLnBrk="0">
              <a:defRPr lang="de-DE" sz="1600"/>
            </a:lvl4pPr>
            <a:lvl5pPr latinLnBrk="0">
              <a:defRPr lang="de-DE" sz="1600"/>
            </a:lvl5pPr>
            <a:lvl6pPr latinLnBrk="0">
              <a:defRPr lang="de-DE" sz="1600"/>
            </a:lvl6pPr>
            <a:lvl7pPr latinLnBrk="0">
              <a:defRPr lang="de-DE" sz="1600"/>
            </a:lvl7pPr>
            <a:lvl8pPr latinLnBrk="0">
              <a:defRPr lang="de-DE" sz="1600"/>
            </a:lvl8pPr>
            <a:lvl9pPr latinLnBrk="0">
              <a:defRPr lang="de-DE"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e Placeholder 6"/>
          <p:cNvSpPr>
            <a:spLocks noGrp="1"/>
          </p:cNvSpPr>
          <p:nvPr>
            <p:ph type="dt" sz="half" idx="10"/>
          </p:nvPr>
        </p:nvSpPr>
        <p:spPr/>
        <p:txBody>
          <a:bodyPr/>
          <a:lstStyle/>
          <a:p>
            <a:r>
              <a:rPr lang="de-DE" smtClean="0"/>
              <a:t>13.Dezember 2010</a:t>
            </a:r>
            <a:endParaRPr lang="de-DE"/>
          </a:p>
        </p:txBody>
      </p:sp>
      <p:sp>
        <p:nvSpPr>
          <p:cNvPr id="8" name="Footer Placeholder 7"/>
          <p:cNvSpPr>
            <a:spLocks noGrp="1"/>
          </p:cNvSpPr>
          <p:nvPr>
            <p:ph type="ftr" sz="quarter" idx="11"/>
          </p:nvPr>
        </p:nvSpPr>
        <p:spPr/>
        <p:txBody>
          <a:bodyPr/>
          <a:lstStyle/>
          <a:p>
            <a:r>
              <a:rPr lang="sv-SE" smtClean="0"/>
              <a:t>Lisa Poggensee und Ronald Smolka - Präsentation Konfliktmanagement</a:t>
            </a:r>
            <a:endParaRPr lang="de-DE"/>
          </a:p>
        </p:txBody>
      </p:sp>
      <p:sp>
        <p:nvSpPr>
          <p:cNvPr id="9" name="Slide Number Placeholder 8"/>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latinLnBrk="0">
              <a:defRPr lang="de-DE" sz="2000" b="1"/>
            </a:lvl1pPr>
          </a:lstStyle>
          <a:p>
            <a:r>
              <a:rPr lang="de-DE" smtClean="0"/>
              <a:t>Titelmasterformat durch Klicken bearbeiten</a:t>
            </a:r>
            <a:endParaRPr lang="de-DE"/>
          </a:p>
        </p:txBody>
      </p:sp>
      <p:sp>
        <p:nvSpPr>
          <p:cNvPr id="3" name="Content Placeholder 2"/>
          <p:cNvSpPr>
            <a:spLocks noGrp="1"/>
          </p:cNvSpPr>
          <p:nvPr>
            <p:ph idx="1"/>
          </p:nvPr>
        </p:nvSpPr>
        <p:spPr>
          <a:xfrm>
            <a:off x="3803650" y="273050"/>
            <a:ext cx="5111750" cy="5853113"/>
          </a:xfrm>
        </p:spPr>
        <p:txBody>
          <a:bodyPr/>
          <a:lstStyle>
            <a:lvl1pPr latinLnBrk="0">
              <a:defRPr lang="de-DE" sz="3200"/>
            </a:lvl1pPr>
            <a:lvl2pPr latinLnBrk="0">
              <a:defRPr lang="de-DE" sz="2800"/>
            </a:lvl2pPr>
            <a:lvl3pPr latinLnBrk="0">
              <a:defRPr lang="de-DE" sz="2400"/>
            </a:lvl3pPr>
            <a:lvl4pPr latinLnBrk="0">
              <a:defRPr lang="de-DE" sz="2000"/>
            </a:lvl4pPr>
            <a:lvl5pPr latinLnBrk="0">
              <a:defRPr lang="de-DE" sz="2000"/>
            </a:lvl5pPr>
            <a:lvl6pPr latinLnBrk="0">
              <a:defRPr lang="de-DE" sz="2000"/>
            </a:lvl6pPr>
            <a:lvl7pPr latinLnBrk="0">
              <a:defRPr lang="de-DE" sz="2000"/>
            </a:lvl7pPr>
            <a:lvl8pPr latinLnBrk="0">
              <a:defRPr lang="de-DE" sz="2000"/>
            </a:lvl8pPr>
            <a:lvl9pPr latinLnBrk="0">
              <a:defRPr lang="de-DE"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 Placeholder 3"/>
          <p:cNvSpPr>
            <a:spLocks noGrp="1"/>
          </p:cNvSpPr>
          <p:nvPr>
            <p:ph type="body" sz="half" idx="2"/>
          </p:nvPr>
        </p:nvSpPr>
        <p:spPr>
          <a:xfrm>
            <a:off x="685800" y="1435100"/>
            <a:ext cx="3008313" cy="4691063"/>
          </a:xfrm>
        </p:spPr>
        <p:txBody>
          <a:bodyPr/>
          <a:lstStyle>
            <a:lvl1pPr marL="0" indent="0" latinLnBrk="0">
              <a:buNone/>
              <a:defRPr lang="de-DE" sz="1400"/>
            </a:lvl1pPr>
            <a:lvl2pPr marL="457200" indent="0" latinLnBrk="0">
              <a:buNone/>
              <a:defRPr lang="de-DE" sz="1200"/>
            </a:lvl2pPr>
            <a:lvl3pPr marL="914400" indent="0" latinLnBrk="0">
              <a:buNone/>
              <a:defRPr lang="de-DE" sz="1000"/>
            </a:lvl3pPr>
            <a:lvl4pPr marL="1371600" indent="0" latinLnBrk="0">
              <a:buNone/>
              <a:defRPr lang="de-DE" sz="900"/>
            </a:lvl4pPr>
            <a:lvl5pPr marL="1828800" indent="0" latinLnBrk="0">
              <a:buNone/>
              <a:defRPr lang="de-DE" sz="900"/>
            </a:lvl5pPr>
            <a:lvl6pPr marL="2286000" indent="0" latinLnBrk="0">
              <a:buNone/>
              <a:defRPr lang="de-DE" sz="900"/>
            </a:lvl6pPr>
            <a:lvl7pPr marL="2743200" indent="0" latinLnBrk="0">
              <a:buNone/>
              <a:defRPr lang="de-DE" sz="900"/>
            </a:lvl7pPr>
            <a:lvl8pPr marL="3200400" indent="0" latinLnBrk="0">
              <a:buNone/>
              <a:defRPr lang="de-DE" sz="900"/>
            </a:lvl8pPr>
            <a:lvl9pPr marL="3657600" indent="0" latinLnBrk="0">
              <a:buNone/>
              <a:defRPr lang="de-DE" sz="900"/>
            </a:lvl9pPr>
          </a:lstStyle>
          <a:p>
            <a:pPr lvl="0"/>
            <a:r>
              <a:rPr lang="de-DE" smtClean="0"/>
              <a:t>Textmasterformate durch Klicken bearbeiten</a:t>
            </a:r>
          </a:p>
        </p:txBody>
      </p:sp>
      <p:sp>
        <p:nvSpPr>
          <p:cNvPr id="5" name="Date Placeholder 4"/>
          <p:cNvSpPr>
            <a:spLocks noGrp="1"/>
          </p:cNvSpPr>
          <p:nvPr>
            <p:ph type="dt" sz="half" idx="10"/>
          </p:nvPr>
        </p:nvSpPr>
        <p:spPr/>
        <p:txBody>
          <a:bodyPr/>
          <a:lstStyle/>
          <a:p>
            <a:r>
              <a:rPr lang="de-DE" smtClean="0"/>
              <a:t>13.Dezember 2010</a:t>
            </a:r>
            <a:endParaRPr lang="de-DE"/>
          </a:p>
        </p:txBody>
      </p:sp>
      <p:sp>
        <p:nvSpPr>
          <p:cNvPr id="6" name="Footer Placeholder 5"/>
          <p:cNvSpPr>
            <a:spLocks noGrp="1"/>
          </p:cNvSpPr>
          <p:nvPr>
            <p:ph type="ftr" sz="quarter" idx="11"/>
          </p:nvPr>
        </p:nvSpPr>
        <p:spPr/>
        <p:txBody>
          <a:bodyPr/>
          <a:lstStyle/>
          <a:p>
            <a:r>
              <a:rPr lang="sv-SE" smtClean="0"/>
              <a:t>Lisa Poggensee und Ronald Smolka - Präsentation Konfliktmanagement</a:t>
            </a:r>
            <a:endParaRPr lang="de-DE"/>
          </a:p>
        </p:txBody>
      </p:sp>
      <p:sp>
        <p:nvSpPr>
          <p:cNvPr id="7" name="Slide Number Placeholder 6"/>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latinLnBrk="0">
              <a:defRPr lang="de-DE" sz="2000" b="1"/>
            </a:lvl1pPr>
          </a:lstStyle>
          <a:p>
            <a:r>
              <a:rPr lang="de-DE" smtClean="0"/>
              <a:t>Titelmasterformat durch Klicken bearbeiten</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latinLnBrk="0">
              <a:buNone/>
              <a:defRPr lang="de-DE" sz="3200"/>
            </a:lvl1pPr>
            <a:lvl2pPr marL="457200" indent="0" latinLnBrk="0">
              <a:buNone/>
              <a:defRPr lang="de-DE" sz="2800"/>
            </a:lvl2pPr>
            <a:lvl3pPr marL="914400" indent="0" latinLnBrk="0">
              <a:buNone/>
              <a:defRPr lang="de-DE" sz="2400"/>
            </a:lvl3pPr>
            <a:lvl4pPr marL="1371600" indent="0" latinLnBrk="0">
              <a:buNone/>
              <a:defRPr lang="de-DE" sz="2000"/>
            </a:lvl4pPr>
            <a:lvl5pPr marL="1828800" indent="0" latinLnBrk="0">
              <a:buNone/>
              <a:defRPr lang="de-DE" sz="2000"/>
            </a:lvl5pPr>
            <a:lvl6pPr marL="2286000" indent="0" latinLnBrk="0">
              <a:buNone/>
              <a:defRPr lang="de-DE" sz="2000"/>
            </a:lvl6pPr>
            <a:lvl7pPr marL="2743200" indent="0" latinLnBrk="0">
              <a:buNone/>
              <a:defRPr lang="de-DE" sz="2000"/>
            </a:lvl7pPr>
            <a:lvl8pPr marL="3200400" indent="0" latinLnBrk="0">
              <a:buNone/>
              <a:defRPr lang="de-DE" sz="2000"/>
            </a:lvl8pPr>
            <a:lvl9pPr marL="3657600" indent="0" latinLnBrk="0">
              <a:buNone/>
              <a:defRPr lang="de-DE" sz="2000"/>
            </a:lvl9pPr>
          </a:lstStyle>
          <a:p>
            <a:r>
              <a:rPr lang="de-DE" smtClean="0"/>
              <a:t>Bild durch Klicken auf Symbol hinzufügen</a:t>
            </a:r>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latinLnBrk="0">
              <a:buNone/>
              <a:defRPr lang="de-DE" sz="1400"/>
            </a:lvl1pPr>
            <a:lvl2pPr marL="457200" indent="0" latinLnBrk="0">
              <a:buNone/>
              <a:defRPr lang="de-DE" sz="1200"/>
            </a:lvl2pPr>
            <a:lvl3pPr marL="914400" indent="0" latinLnBrk="0">
              <a:buNone/>
              <a:defRPr lang="de-DE" sz="1000"/>
            </a:lvl3pPr>
            <a:lvl4pPr marL="1371600" indent="0" latinLnBrk="0">
              <a:buNone/>
              <a:defRPr lang="de-DE" sz="900"/>
            </a:lvl4pPr>
            <a:lvl5pPr marL="1828800" indent="0" latinLnBrk="0">
              <a:buNone/>
              <a:defRPr lang="de-DE" sz="900"/>
            </a:lvl5pPr>
            <a:lvl6pPr marL="2286000" indent="0" latinLnBrk="0">
              <a:buNone/>
              <a:defRPr lang="de-DE" sz="900"/>
            </a:lvl6pPr>
            <a:lvl7pPr marL="2743200" indent="0" latinLnBrk="0">
              <a:buNone/>
              <a:defRPr lang="de-DE" sz="900"/>
            </a:lvl7pPr>
            <a:lvl8pPr marL="3200400" indent="0" latinLnBrk="0">
              <a:buNone/>
              <a:defRPr lang="de-DE" sz="900"/>
            </a:lvl8pPr>
            <a:lvl9pPr marL="3657600" indent="0" latinLnBrk="0">
              <a:buNone/>
              <a:defRPr lang="de-DE" sz="900"/>
            </a:lvl9pPr>
          </a:lstStyle>
          <a:p>
            <a:pPr lvl="0"/>
            <a:r>
              <a:rPr lang="de-DE" smtClean="0"/>
              <a:t>Textmasterformate durch Klicken bearbeiten</a:t>
            </a:r>
          </a:p>
        </p:txBody>
      </p:sp>
      <p:sp>
        <p:nvSpPr>
          <p:cNvPr id="5" name="Date Placeholder 4"/>
          <p:cNvSpPr>
            <a:spLocks noGrp="1"/>
          </p:cNvSpPr>
          <p:nvPr>
            <p:ph type="dt" sz="half" idx="10"/>
          </p:nvPr>
        </p:nvSpPr>
        <p:spPr/>
        <p:txBody>
          <a:bodyPr/>
          <a:lstStyle/>
          <a:p>
            <a:r>
              <a:rPr lang="de-DE" smtClean="0"/>
              <a:t>13.Dezember 2010</a:t>
            </a:r>
            <a:endParaRPr lang="de-DE"/>
          </a:p>
        </p:txBody>
      </p:sp>
      <p:sp>
        <p:nvSpPr>
          <p:cNvPr id="6" name="Footer Placeholder 5"/>
          <p:cNvSpPr>
            <a:spLocks noGrp="1"/>
          </p:cNvSpPr>
          <p:nvPr>
            <p:ph type="ftr" sz="quarter" idx="11"/>
          </p:nvPr>
        </p:nvSpPr>
        <p:spPr/>
        <p:txBody>
          <a:bodyPr/>
          <a:lstStyle/>
          <a:p>
            <a:r>
              <a:rPr lang="sv-SE" smtClean="0"/>
              <a:t>Lisa Poggensee und Ronald Smolka - Präsentation Konfliktmanagement</a:t>
            </a:r>
            <a:endParaRPr lang="de-DE"/>
          </a:p>
        </p:txBody>
      </p:sp>
      <p:sp>
        <p:nvSpPr>
          <p:cNvPr id="7" name="Slide Number Placeholder 6"/>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Vertical Text Placehold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p:txBody>
          <a:bodyPr/>
          <a:lstStyle/>
          <a:p>
            <a:r>
              <a:rPr lang="de-DE" smtClean="0"/>
              <a:t>13.Dezember 2010</a:t>
            </a:r>
            <a:endParaRPr lang="de-DE"/>
          </a:p>
        </p:txBody>
      </p:sp>
      <p:sp>
        <p:nvSpPr>
          <p:cNvPr id="5" name="Footer Placeholder 4"/>
          <p:cNvSpPr>
            <a:spLocks noGrp="1"/>
          </p:cNvSpPr>
          <p:nvPr>
            <p:ph type="ftr" sz="quarter" idx="11"/>
          </p:nvPr>
        </p:nvSpPr>
        <p:spPr/>
        <p:txBody>
          <a:bodyPr/>
          <a:lstStyle/>
          <a:p>
            <a:r>
              <a:rPr lang="sv-SE" smtClean="0"/>
              <a:t>Lisa Poggensee und Ronald Smolka - Präsentation Konfliktmanagement</a:t>
            </a:r>
            <a:endParaRPr lang="de-DE"/>
          </a:p>
        </p:txBody>
      </p:sp>
      <p:sp>
        <p:nvSpPr>
          <p:cNvPr id="6" name="Slide Number Placeholder 5"/>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de-DE" smtClean="0"/>
              <a:t>Titelmasterformat durch Klicken bearbeiten</a:t>
            </a:r>
            <a:endParaRPr lang="de-DE"/>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p:txBody>
          <a:bodyPr/>
          <a:lstStyle/>
          <a:p>
            <a:r>
              <a:rPr lang="de-DE" smtClean="0"/>
              <a:t>13.Dezember 2010</a:t>
            </a:r>
            <a:endParaRPr lang="de-DE"/>
          </a:p>
        </p:txBody>
      </p:sp>
      <p:sp>
        <p:nvSpPr>
          <p:cNvPr id="5" name="Footer Placeholder 4"/>
          <p:cNvSpPr>
            <a:spLocks noGrp="1"/>
          </p:cNvSpPr>
          <p:nvPr>
            <p:ph type="ftr" sz="quarter" idx="11"/>
          </p:nvPr>
        </p:nvSpPr>
        <p:spPr/>
        <p:txBody>
          <a:bodyPr/>
          <a:lstStyle/>
          <a:p>
            <a:r>
              <a:rPr lang="sv-SE" smtClean="0"/>
              <a:t>Lisa Poggensee und Ronald Smolka - Präsentation Konfliktmanagement</a:t>
            </a:r>
            <a:endParaRPr lang="de-DE"/>
          </a:p>
        </p:txBody>
      </p:sp>
      <p:sp>
        <p:nvSpPr>
          <p:cNvPr id="6" name="Slide Number Placeholder 5"/>
          <p:cNvSpPr>
            <a:spLocks noGrp="1"/>
          </p:cNvSpPr>
          <p:nvPr>
            <p:ph type="sldNum" sz="quarter" idx="12"/>
          </p:nvPr>
        </p:nvSpPr>
        <p:spPr/>
        <p:txBody>
          <a:bodyPr/>
          <a:lstStyle/>
          <a:p>
            <a:fld id="{33D6E5A2-EC83-451F-A719-9AC1370DD5CF}" type="slidenum">
              <a:rPr/>
              <a:pPr/>
              <a:t>‹Nr.›</a:t>
            </a:fld>
            <a:endParaRPr lang="de-DE"/>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latinLnBrk="0">
              <a:defRPr lang="de-DE" sz="1200">
                <a:solidFill>
                  <a:schemeClr val="tx1">
                    <a:tint val="75000"/>
                  </a:schemeClr>
                </a:solidFill>
              </a:defRPr>
            </a:lvl1pPr>
          </a:lstStyle>
          <a:p>
            <a:r>
              <a:rPr lang="de-DE" smtClean="0"/>
              <a:t>13.Dezember 2010</a:t>
            </a:r>
            <a:endParaRPr lang="de-DE"/>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latinLnBrk="0">
              <a:defRPr lang="de-DE" sz="1200">
                <a:solidFill>
                  <a:schemeClr val="tx1">
                    <a:tint val="75000"/>
                  </a:schemeClr>
                </a:solidFill>
              </a:defRPr>
            </a:lvl1pPr>
          </a:lstStyle>
          <a:p>
            <a:r>
              <a:rPr lang="sv-SE" smtClean="0"/>
              <a:t>Lisa Poggensee und Ronald Smolka - Präsentation Konfliktmanagement</a:t>
            </a:r>
            <a:endParaRPr lang="de-DE"/>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latinLnBrk="0">
              <a:defRPr lang="de-DE" sz="1200">
                <a:solidFill>
                  <a:schemeClr val="tx1">
                    <a:tint val="75000"/>
                  </a:schemeClr>
                </a:solidFill>
              </a:defRPr>
            </a:lvl1pPr>
          </a:lstStyle>
          <a:p>
            <a:fld id="{33D6E5A2-EC83-451F-A719-9AC1370DD5CF}" type="slidenum">
              <a:rPr/>
              <a:pPr/>
              <a:t>‹Nr.›</a:t>
            </a:fld>
            <a:endParaRPr lang="de-DE"/>
          </a:p>
        </p:txBody>
      </p:sp>
      <p:pic>
        <p:nvPicPr>
          <p:cNvPr id="8" name="Picture 7"/>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timing>
    <p:tnLst>
      <p:par>
        <p:cTn id="1" dur="indefinite" restart="never" nodeType="tmRoot"/>
      </p:par>
    </p:tnLst>
  </p:timing>
  <p:hf sldNum="0" hdr="0"/>
  <p:txStyles>
    <p:titleStyle>
      <a:lvl1pPr algn="l" defTabSz="914400" rtl="0" eaLnBrk="1" latinLnBrk="0" hangingPunct="1">
        <a:spcBef>
          <a:spcPct val="0"/>
        </a:spcBef>
        <a:buNone/>
        <a:defRPr lang="de-DE"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de-DE"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de-DE"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de-DE"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de-DE"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de-DE"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de-DE"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de-DE"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de-DE"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de-DE" sz="2000" kern="1200">
          <a:solidFill>
            <a:schemeClr val="tx1"/>
          </a:solidFill>
          <a:latin typeface="+mn-lt"/>
          <a:ea typeface="+mn-ea"/>
          <a:cs typeface="+mn-cs"/>
        </a:defRPr>
      </a:lvl9pPr>
    </p:bodyStyle>
    <p:otherStyle>
      <a:defPPr>
        <a:defRPr lang="de-DE"/>
      </a:defPPr>
      <a:lvl1pPr marL="0" algn="l" defTabSz="914400" rtl="0" eaLnBrk="1" latinLnBrk="0" hangingPunct="1">
        <a:defRPr lang="de-DE" sz="1800" kern="1200">
          <a:solidFill>
            <a:schemeClr val="tx1"/>
          </a:solidFill>
          <a:latin typeface="+mn-lt"/>
          <a:ea typeface="+mn-ea"/>
          <a:cs typeface="+mn-cs"/>
        </a:defRPr>
      </a:lvl1pPr>
      <a:lvl2pPr marL="457200" algn="l" defTabSz="914400" rtl="0" eaLnBrk="1" latinLnBrk="0" hangingPunct="1">
        <a:defRPr lang="de-DE" sz="1800" kern="1200">
          <a:solidFill>
            <a:schemeClr val="tx1"/>
          </a:solidFill>
          <a:latin typeface="+mn-lt"/>
          <a:ea typeface="+mn-ea"/>
          <a:cs typeface="+mn-cs"/>
        </a:defRPr>
      </a:lvl2pPr>
      <a:lvl3pPr marL="914400" algn="l" defTabSz="914400" rtl="0" eaLnBrk="1" latinLnBrk="0" hangingPunct="1">
        <a:defRPr lang="de-DE" sz="1800" kern="1200">
          <a:solidFill>
            <a:schemeClr val="tx1"/>
          </a:solidFill>
          <a:latin typeface="+mn-lt"/>
          <a:ea typeface="+mn-ea"/>
          <a:cs typeface="+mn-cs"/>
        </a:defRPr>
      </a:lvl3pPr>
      <a:lvl4pPr marL="1371600" algn="l" defTabSz="914400" rtl="0" eaLnBrk="1" latinLnBrk="0" hangingPunct="1">
        <a:defRPr lang="de-DE" sz="1800" kern="1200">
          <a:solidFill>
            <a:schemeClr val="tx1"/>
          </a:solidFill>
          <a:latin typeface="+mn-lt"/>
          <a:ea typeface="+mn-ea"/>
          <a:cs typeface="+mn-cs"/>
        </a:defRPr>
      </a:lvl4pPr>
      <a:lvl5pPr marL="1828800" algn="l" defTabSz="914400" rtl="0" eaLnBrk="1" latinLnBrk="0" hangingPunct="1">
        <a:defRPr lang="de-DE" sz="1800" kern="1200">
          <a:solidFill>
            <a:schemeClr val="tx1"/>
          </a:solidFill>
          <a:latin typeface="+mn-lt"/>
          <a:ea typeface="+mn-ea"/>
          <a:cs typeface="+mn-cs"/>
        </a:defRPr>
      </a:lvl5pPr>
      <a:lvl6pPr marL="2286000" algn="l" defTabSz="914400" rtl="0" eaLnBrk="1" latinLnBrk="0" hangingPunct="1">
        <a:defRPr lang="de-DE" sz="1800" kern="1200">
          <a:solidFill>
            <a:schemeClr val="tx1"/>
          </a:solidFill>
          <a:latin typeface="+mn-lt"/>
          <a:ea typeface="+mn-ea"/>
          <a:cs typeface="+mn-cs"/>
        </a:defRPr>
      </a:lvl6pPr>
      <a:lvl7pPr marL="2743200" algn="l" defTabSz="914400" rtl="0" eaLnBrk="1" latinLnBrk="0" hangingPunct="1">
        <a:defRPr lang="de-DE" sz="1800" kern="1200">
          <a:solidFill>
            <a:schemeClr val="tx1"/>
          </a:solidFill>
          <a:latin typeface="+mn-lt"/>
          <a:ea typeface="+mn-ea"/>
          <a:cs typeface="+mn-cs"/>
        </a:defRPr>
      </a:lvl7pPr>
      <a:lvl8pPr marL="3200400" algn="l" defTabSz="914400" rtl="0" eaLnBrk="1" latinLnBrk="0" hangingPunct="1">
        <a:defRPr lang="de-DE" sz="1800" kern="1200">
          <a:solidFill>
            <a:schemeClr val="tx1"/>
          </a:solidFill>
          <a:latin typeface="+mn-lt"/>
          <a:ea typeface="+mn-ea"/>
          <a:cs typeface="+mn-cs"/>
        </a:defRPr>
      </a:lvl8pPr>
      <a:lvl9pPr marL="3657600" algn="l" defTabSz="914400" rtl="0" eaLnBrk="1" latinLnBrk="0" hangingPunct="1">
        <a:defRPr lang="de-DE"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w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9.w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0.w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2.w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w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de-DE" sz="5400" dirty="0" smtClean="0">
                <a:solidFill>
                  <a:schemeClr val="tx1"/>
                </a:solidFill>
              </a:rPr>
              <a:t>Konfliktmanagement</a:t>
            </a:r>
            <a:endParaRPr lang="de-DE" dirty="0">
              <a:solidFill>
                <a:schemeClr val="tx1"/>
              </a:solidFill>
            </a:endParaRPr>
          </a:p>
        </p:txBody>
      </p:sp>
    </p:spTree>
    <p:custDataLst>
      <p:tags r:id="rId1"/>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sp>
        <p:nvSpPr>
          <p:cNvPr id="4" name="Textfeld 3"/>
          <p:cNvSpPr txBox="1"/>
          <p:nvPr/>
        </p:nvSpPr>
        <p:spPr>
          <a:xfrm>
            <a:off x="1000100" y="1285860"/>
            <a:ext cx="7429552" cy="3416320"/>
          </a:xfrm>
          <a:prstGeom prst="rect">
            <a:avLst/>
          </a:prstGeom>
          <a:noFill/>
        </p:spPr>
        <p:txBody>
          <a:bodyPr wrap="square" rtlCol="0">
            <a:spAutoFit/>
          </a:bodyPr>
          <a:lstStyle/>
          <a:p>
            <a:r>
              <a:rPr sz="2400" b="1" smtClean="0"/>
              <a:t>Sozialer Aspekt des Lernens</a:t>
            </a:r>
          </a:p>
          <a:p>
            <a:endParaRPr sz="2400" b="1" dirty="0" smtClean="0"/>
          </a:p>
          <a:p>
            <a:r>
              <a:rPr sz="2400" smtClean="0"/>
              <a:t>Inhaltliche Schwierigkeiten und Störungen können ein Indiz für soziale Probleme sein (Passung Teilnehmer + Lernform, Institution, Rahmen, Gruppe)</a:t>
            </a:r>
          </a:p>
          <a:p>
            <a:endParaRPr sz="2400" smtClean="0"/>
          </a:p>
          <a:p>
            <a:r>
              <a:rPr sz="2400" smtClean="0"/>
              <a:t>Problem:	Soziale Seite des Lernens wird für den 		inhaltlichen Prozess funktionalisiert</a:t>
            </a:r>
          </a:p>
          <a:p>
            <a:endParaRPr sz="2400" smtClean="0"/>
          </a:p>
        </p:txBody>
      </p:sp>
      <p:sp>
        <p:nvSpPr>
          <p:cNvPr id="5" name="Pfeil nach oben 4"/>
          <p:cNvSpPr/>
          <p:nvPr/>
        </p:nvSpPr>
        <p:spPr>
          <a:xfrm rot="10800000">
            <a:off x="4077999" y="4549145"/>
            <a:ext cx="594579"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7" name="Textfeld 6"/>
          <p:cNvSpPr txBox="1"/>
          <p:nvPr/>
        </p:nvSpPr>
        <p:spPr>
          <a:xfrm>
            <a:off x="1428728" y="5572140"/>
            <a:ext cx="7505891" cy="461665"/>
          </a:xfrm>
          <a:prstGeom prst="rect">
            <a:avLst/>
          </a:prstGeom>
          <a:noFill/>
        </p:spPr>
        <p:txBody>
          <a:bodyPr wrap="square" rtlCol="0">
            <a:spAutoFit/>
          </a:bodyPr>
          <a:lstStyle/>
          <a:p>
            <a:r>
              <a:rPr sz="2400" b="1" smtClean="0"/>
              <a:t>Störung wird als inhaltliche Störung wahrgenommen!</a:t>
            </a:r>
            <a:endParaRPr lang="de-DE" sz="2400" b="1" dirty="0"/>
          </a:p>
        </p:txBody>
      </p:sp>
      <p:sp>
        <p:nvSpPr>
          <p:cNvPr id="8" name="Datumsplatzhalter 7"/>
          <p:cNvSpPr>
            <a:spLocks noGrp="1"/>
          </p:cNvSpPr>
          <p:nvPr>
            <p:ph type="dt" sz="half" idx="10"/>
          </p:nvPr>
        </p:nvSpPr>
        <p:spPr/>
        <p:txBody>
          <a:bodyPr/>
          <a:lstStyle/>
          <a:p>
            <a:r>
              <a:rPr lang="de-DE" smtClean="0"/>
              <a:t>13.Dezember 2010</a:t>
            </a:r>
            <a:endParaRPr lang="de-DE"/>
          </a:p>
        </p:txBody>
      </p:sp>
      <p:sp>
        <p:nvSpPr>
          <p:cNvPr id="9" name="Fußzeilenplatzhalter 8"/>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grpSp>
        <p:nvGrpSpPr>
          <p:cNvPr id="24" name="Gruppieren 23"/>
          <p:cNvGrpSpPr/>
          <p:nvPr/>
        </p:nvGrpSpPr>
        <p:grpSpPr>
          <a:xfrm>
            <a:off x="1071538" y="2470797"/>
            <a:ext cx="1785950" cy="1134116"/>
            <a:chOff x="1071538" y="2470797"/>
            <a:chExt cx="1785950" cy="1134116"/>
          </a:xfrm>
        </p:grpSpPr>
        <p:sp>
          <p:nvSpPr>
            <p:cNvPr id="5" name="Pfeil nach oben 4"/>
            <p:cNvSpPr/>
            <p:nvPr/>
          </p:nvSpPr>
          <p:spPr>
            <a:xfrm rot="12062828">
              <a:off x="1607808" y="2470797"/>
              <a:ext cx="357190"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9" name="Textfeld 8"/>
            <p:cNvSpPr txBox="1"/>
            <p:nvPr/>
          </p:nvSpPr>
          <p:spPr>
            <a:xfrm>
              <a:off x="1071538" y="3143248"/>
              <a:ext cx="1785950" cy="461665"/>
            </a:xfrm>
            <a:prstGeom prst="rect">
              <a:avLst/>
            </a:prstGeom>
            <a:noFill/>
          </p:spPr>
          <p:txBody>
            <a:bodyPr wrap="square" rtlCol="0">
              <a:spAutoFit/>
            </a:bodyPr>
            <a:lstStyle/>
            <a:p>
              <a:r>
                <a:rPr sz="2400" smtClean="0"/>
                <a:t>Autorität</a:t>
              </a:r>
              <a:endParaRPr lang="de-DE" sz="2400" dirty="0"/>
            </a:p>
          </p:txBody>
        </p:sp>
      </p:grpSp>
      <p:grpSp>
        <p:nvGrpSpPr>
          <p:cNvPr id="26" name="Gruppieren 25"/>
          <p:cNvGrpSpPr/>
          <p:nvPr/>
        </p:nvGrpSpPr>
        <p:grpSpPr>
          <a:xfrm>
            <a:off x="5902264" y="1285860"/>
            <a:ext cx="2813172" cy="482171"/>
            <a:chOff x="5902264" y="1285860"/>
            <a:chExt cx="2813172" cy="482171"/>
          </a:xfrm>
        </p:grpSpPr>
        <p:sp>
          <p:nvSpPr>
            <p:cNvPr id="10" name="Textfeld 9"/>
            <p:cNvSpPr txBox="1"/>
            <p:nvPr/>
          </p:nvSpPr>
          <p:spPr>
            <a:xfrm>
              <a:off x="6929454" y="1285860"/>
              <a:ext cx="1785982" cy="461665"/>
            </a:xfrm>
            <a:prstGeom prst="rect">
              <a:avLst/>
            </a:prstGeom>
            <a:noFill/>
          </p:spPr>
          <p:txBody>
            <a:bodyPr wrap="square" rtlCol="0">
              <a:spAutoFit/>
            </a:bodyPr>
            <a:lstStyle/>
            <a:p>
              <a:r>
                <a:rPr sz="2400" smtClean="0"/>
                <a:t>Integration</a:t>
              </a:r>
              <a:endParaRPr lang="de-DE" sz="2400" dirty="0"/>
            </a:p>
          </p:txBody>
        </p:sp>
        <p:sp>
          <p:nvSpPr>
            <p:cNvPr id="13" name="Pfeil nach oben 12"/>
            <p:cNvSpPr/>
            <p:nvPr/>
          </p:nvSpPr>
          <p:spPr>
            <a:xfrm rot="5400000">
              <a:off x="6056571" y="1256534"/>
              <a:ext cx="357190"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grpSp>
      <p:sp>
        <p:nvSpPr>
          <p:cNvPr id="14" name="Ellipse 13"/>
          <p:cNvSpPr/>
          <p:nvPr/>
        </p:nvSpPr>
        <p:spPr>
          <a:xfrm>
            <a:off x="1428728" y="1000108"/>
            <a:ext cx="4143404" cy="1643074"/>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r>
              <a:rPr sz="2800" b="1" smtClean="0"/>
              <a:t>Mögliche Lösungsstrategien</a:t>
            </a:r>
          </a:p>
        </p:txBody>
      </p:sp>
      <p:sp>
        <p:nvSpPr>
          <p:cNvPr id="16" name="Ellipse 15"/>
          <p:cNvSpPr/>
          <p:nvPr/>
        </p:nvSpPr>
        <p:spPr>
          <a:xfrm>
            <a:off x="1428728" y="4071942"/>
            <a:ext cx="4357718" cy="1428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sz="2800" b="1" smtClean="0"/>
              <a:t>Kommunikations-/ Interaktionshilfen</a:t>
            </a:r>
            <a:endParaRPr lang="de-DE" b="1" dirty="0"/>
          </a:p>
        </p:txBody>
      </p:sp>
      <p:grpSp>
        <p:nvGrpSpPr>
          <p:cNvPr id="25" name="Gruppieren 24"/>
          <p:cNvGrpSpPr/>
          <p:nvPr/>
        </p:nvGrpSpPr>
        <p:grpSpPr>
          <a:xfrm>
            <a:off x="4643438" y="2542236"/>
            <a:ext cx="1643074" cy="1134115"/>
            <a:chOff x="4643438" y="2542236"/>
            <a:chExt cx="1643074" cy="1134115"/>
          </a:xfrm>
        </p:grpSpPr>
        <p:sp>
          <p:nvSpPr>
            <p:cNvPr id="11" name="Textfeld 10"/>
            <p:cNvSpPr txBox="1"/>
            <p:nvPr/>
          </p:nvSpPr>
          <p:spPr>
            <a:xfrm>
              <a:off x="4643438" y="3214686"/>
              <a:ext cx="1643074" cy="461665"/>
            </a:xfrm>
            <a:prstGeom prst="rect">
              <a:avLst/>
            </a:prstGeom>
            <a:noFill/>
          </p:spPr>
          <p:txBody>
            <a:bodyPr wrap="square" rtlCol="0">
              <a:spAutoFit/>
            </a:bodyPr>
            <a:lstStyle/>
            <a:p>
              <a:r>
                <a:rPr sz="2400" smtClean="0"/>
                <a:t>Ignoranz</a:t>
              </a:r>
              <a:endParaRPr lang="de-DE" sz="2400" dirty="0"/>
            </a:p>
          </p:txBody>
        </p:sp>
        <p:sp>
          <p:nvSpPr>
            <p:cNvPr id="19" name="Pfeil nach oben 18"/>
            <p:cNvSpPr/>
            <p:nvPr/>
          </p:nvSpPr>
          <p:spPr>
            <a:xfrm rot="9118865">
              <a:off x="4893956" y="2542236"/>
              <a:ext cx="357190"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grpSp>
      <p:grpSp>
        <p:nvGrpSpPr>
          <p:cNvPr id="28" name="Gruppieren 27"/>
          <p:cNvGrpSpPr/>
          <p:nvPr/>
        </p:nvGrpSpPr>
        <p:grpSpPr>
          <a:xfrm>
            <a:off x="5398884" y="5472060"/>
            <a:ext cx="2959330" cy="1204687"/>
            <a:chOff x="5398884" y="5472060"/>
            <a:chExt cx="2959330" cy="1204687"/>
          </a:xfrm>
        </p:grpSpPr>
        <p:sp>
          <p:nvSpPr>
            <p:cNvPr id="12" name="Pfeil nach oben 11"/>
            <p:cNvSpPr/>
            <p:nvPr/>
          </p:nvSpPr>
          <p:spPr>
            <a:xfrm rot="8760716">
              <a:off x="5398884" y="5472060"/>
              <a:ext cx="357190" cy="665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0" name="Textfeld 19"/>
            <p:cNvSpPr txBox="1"/>
            <p:nvPr/>
          </p:nvSpPr>
          <p:spPr>
            <a:xfrm>
              <a:off x="5572132" y="6215082"/>
              <a:ext cx="2786082" cy="461665"/>
            </a:xfrm>
            <a:prstGeom prst="rect">
              <a:avLst/>
            </a:prstGeom>
            <a:noFill/>
          </p:spPr>
          <p:txBody>
            <a:bodyPr wrap="square" rtlCol="0">
              <a:spAutoFit/>
            </a:bodyPr>
            <a:lstStyle/>
            <a:p>
              <a:r>
                <a:rPr sz="2400" smtClean="0"/>
                <a:t>"Ich" statt "man"!</a:t>
              </a:r>
              <a:endParaRPr lang="de-DE" sz="2400" dirty="0"/>
            </a:p>
          </p:txBody>
        </p:sp>
      </p:grpSp>
      <p:grpSp>
        <p:nvGrpSpPr>
          <p:cNvPr id="29" name="Gruppieren 28"/>
          <p:cNvGrpSpPr/>
          <p:nvPr/>
        </p:nvGrpSpPr>
        <p:grpSpPr>
          <a:xfrm>
            <a:off x="5957421" y="3857628"/>
            <a:ext cx="3186579" cy="774980"/>
            <a:chOff x="5957421" y="3857628"/>
            <a:chExt cx="3186579" cy="774980"/>
          </a:xfrm>
        </p:grpSpPr>
        <p:sp>
          <p:nvSpPr>
            <p:cNvPr id="18" name="Pfeil nach oben 17"/>
            <p:cNvSpPr/>
            <p:nvPr/>
          </p:nvSpPr>
          <p:spPr>
            <a:xfrm rot="4226889">
              <a:off x="6111728" y="4121111"/>
              <a:ext cx="357190" cy="665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2" name="Textfeld 21"/>
            <p:cNvSpPr txBox="1"/>
            <p:nvPr/>
          </p:nvSpPr>
          <p:spPr>
            <a:xfrm>
              <a:off x="6643638" y="3857628"/>
              <a:ext cx="2500362" cy="584775"/>
            </a:xfrm>
            <a:prstGeom prst="rect">
              <a:avLst/>
            </a:prstGeom>
            <a:noFill/>
          </p:spPr>
          <p:txBody>
            <a:bodyPr wrap="square" rtlCol="0">
              <a:spAutoFit/>
            </a:bodyPr>
            <a:lstStyle/>
            <a:p>
              <a:r>
                <a:rPr sz="3200" smtClean="0"/>
                <a:t>"</a:t>
              </a:r>
              <a:r>
                <a:rPr sz="2400" smtClean="0"/>
                <a:t>Und" statt "aber"</a:t>
              </a:r>
              <a:endParaRPr lang="de-DE" sz="2400" dirty="0"/>
            </a:p>
          </p:txBody>
        </p:sp>
      </p:grpSp>
      <p:grpSp>
        <p:nvGrpSpPr>
          <p:cNvPr id="27" name="Gruppieren 26"/>
          <p:cNvGrpSpPr/>
          <p:nvPr/>
        </p:nvGrpSpPr>
        <p:grpSpPr>
          <a:xfrm>
            <a:off x="1000100" y="5393977"/>
            <a:ext cx="2786082" cy="1464023"/>
            <a:chOff x="1000100" y="5393977"/>
            <a:chExt cx="2786082" cy="1464023"/>
          </a:xfrm>
        </p:grpSpPr>
        <p:sp>
          <p:nvSpPr>
            <p:cNvPr id="17" name="Pfeil nach oben 16"/>
            <p:cNvSpPr/>
            <p:nvPr/>
          </p:nvSpPr>
          <p:spPr>
            <a:xfrm rot="12695707">
              <a:off x="1745147" y="5393977"/>
              <a:ext cx="357190" cy="66580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Textfeld 22"/>
            <p:cNvSpPr txBox="1"/>
            <p:nvPr/>
          </p:nvSpPr>
          <p:spPr>
            <a:xfrm>
              <a:off x="1000100" y="6027003"/>
              <a:ext cx="2786082" cy="830997"/>
            </a:xfrm>
            <a:prstGeom prst="rect">
              <a:avLst/>
            </a:prstGeom>
            <a:noFill/>
          </p:spPr>
          <p:txBody>
            <a:bodyPr wrap="square" rtlCol="0">
              <a:spAutoFit/>
            </a:bodyPr>
            <a:lstStyle/>
            <a:p>
              <a:r>
                <a:rPr sz="2400" smtClean="0"/>
                <a:t>Sprich für dich, nicht für andere! </a:t>
              </a:r>
              <a:endParaRPr lang="de-DE" sz="2400" dirty="0"/>
            </a:p>
          </p:txBody>
        </p:sp>
      </p:grpSp>
      <p:sp>
        <p:nvSpPr>
          <p:cNvPr id="30" name="Datumsplatzhalter 29"/>
          <p:cNvSpPr>
            <a:spLocks noGrp="1"/>
          </p:cNvSpPr>
          <p:nvPr>
            <p:ph type="dt" sz="half" idx="10"/>
          </p:nvPr>
        </p:nvSpPr>
        <p:spPr/>
        <p:txBody>
          <a:bodyPr/>
          <a:lstStyle/>
          <a:p>
            <a:r>
              <a:rPr lang="de-DE" smtClean="0"/>
              <a:t>13.Dezember 2010</a:t>
            </a:r>
            <a:endParaRPr lang="de-DE"/>
          </a:p>
        </p:txBody>
      </p:sp>
      <p:sp>
        <p:nvSpPr>
          <p:cNvPr id="31" name="Fußzeilenplatzhalter 30"/>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ox(i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amond(in)">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checkerboard(across)">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35" name="Picture 11" descr="C:\Users\Ronni\AppData\Local\Microsoft\Windows\Temporary Internet Files\Content.IE5\FZ05ADNO\MC900310212[1].wmf"/>
          <p:cNvPicPr>
            <a:picLocks noChangeAspect="1" noChangeArrowheads="1"/>
          </p:cNvPicPr>
          <p:nvPr/>
        </p:nvPicPr>
        <p:blipFill>
          <a:blip r:embed="rId5"/>
          <a:srcRect/>
          <a:stretch>
            <a:fillRect/>
          </a:stretch>
        </p:blipFill>
        <p:spPr bwMode="auto">
          <a:xfrm>
            <a:off x="2643174" y="1643050"/>
            <a:ext cx="3834294" cy="2915980"/>
          </a:xfrm>
          <a:prstGeom prst="rect">
            <a:avLst/>
          </a:prstGeom>
          <a:noFill/>
        </p:spPr>
      </p:pic>
      <p:sp>
        <p:nvSpPr>
          <p:cNvPr id="11" name="Textfeld 10"/>
          <p:cNvSpPr txBox="1"/>
          <p:nvPr/>
        </p:nvSpPr>
        <p:spPr>
          <a:xfrm>
            <a:off x="3286116" y="4929198"/>
            <a:ext cx="2786082" cy="461665"/>
          </a:xfrm>
          <a:prstGeom prst="rect">
            <a:avLst/>
          </a:prstGeom>
          <a:noFill/>
        </p:spPr>
        <p:txBody>
          <a:bodyPr wrap="square" rtlCol="0">
            <a:spAutoFit/>
          </a:bodyPr>
          <a:lstStyle/>
          <a:p>
            <a:r>
              <a:rPr sz="2400" smtClean="0"/>
              <a:t>Amalia Abschweifer</a:t>
            </a:r>
            <a:endParaRPr lang="de-DE" sz="2400" dirty="0"/>
          </a:p>
        </p:txBody>
      </p:sp>
      <p:sp>
        <p:nvSpPr>
          <p:cNvPr id="12" name="Datumsplatzhalter 11"/>
          <p:cNvSpPr>
            <a:spLocks noGrp="1"/>
          </p:cNvSpPr>
          <p:nvPr>
            <p:ph type="dt" sz="half" idx="10"/>
          </p:nvPr>
        </p:nvSpPr>
        <p:spPr/>
        <p:txBody>
          <a:bodyPr/>
          <a:lstStyle/>
          <a:p>
            <a:r>
              <a:rPr lang="de-DE" smtClean="0"/>
              <a:t>13.Dezember 2010</a:t>
            </a:r>
            <a:endParaRPr lang="de-DE"/>
          </a:p>
        </p:txBody>
      </p:sp>
      <p:sp>
        <p:nvSpPr>
          <p:cNvPr id="13" name="Fußzeilenplatzhalter 12"/>
          <p:cNvSpPr>
            <a:spLocks noGrp="1"/>
          </p:cNvSpPr>
          <p:nvPr>
            <p:ph type="ftr" sz="quarter" idx="11"/>
          </p:nvPr>
        </p:nvSpPr>
        <p:spPr/>
        <p:txBody>
          <a:bodyPr/>
          <a:lstStyle/>
          <a:p>
            <a:r>
              <a:rPr lang="sv-SE" smtClean="0"/>
              <a:t>Lisa Poggensee und Ronald Smolka - Präsentation Konfliktmanagement</a:t>
            </a:r>
            <a:endParaRPr lang="de-DE" dirty="0"/>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29" name="Picture 5" descr="C:\Users\Ronni\AppData\Local\Microsoft\Windows\Temporary Internet Files\Content.IE5\2N38AUVW\MC900229477[1].wmf"/>
          <p:cNvPicPr>
            <a:picLocks noChangeAspect="1" noChangeArrowheads="1"/>
          </p:cNvPicPr>
          <p:nvPr/>
        </p:nvPicPr>
        <p:blipFill>
          <a:blip r:embed="rId5"/>
          <a:srcRect/>
          <a:stretch>
            <a:fillRect/>
          </a:stretch>
        </p:blipFill>
        <p:spPr bwMode="auto">
          <a:xfrm>
            <a:off x="2857488" y="1357298"/>
            <a:ext cx="3286148" cy="3399873"/>
          </a:xfrm>
          <a:prstGeom prst="rect">
            <a:avLst/>
          </a:prstGeom>
          <a:noFill/>
        </p:spPr>
      </p:pic>
      <p:sp>
        <p:nvSpPr>
          <p:cNvPr id="10" name="Inhaltsplatzhalter 9"/>
          <p:cNvSpPr>
            <a:spLocks noGrp="1"/>
          </p:cNvSpPr>
          <p:nvPr>
            <p:ph idx="1"/>
          </p:nvPr>
        </p:nvSpPr>
        <p:spPr>
          <a:xfrm>
            <a:off x="3876700" y="5107628"/>
            <a:ext cx="2481250" cy="678826"/>
          </a:xfrm>
        </p:spPr>
        <p:txBody>
          <a:bodyPr>
            <a:normAutofit/>
          </a:bodyPr>
          <a:lstStyle/>
          <a:p>
            <a:pPr>
              <a:buNone/>
            </a:pPr>
            <a:r>
              <a:rPr sz="2400" smtClean="0"/>
              <a:t>Rudi Redselig</a:t>
            </a:r>
            <a:endParaRPr lang="de-DE" sz="2400" dirty="0"/>
          </a:p>
        </p:txBody>
      </p:sp>
      <p:sp>
        <p:nvSpPr>
          <p:cNvPr id="11" name="Datumsplatzhalter 10"/>
          <p:cNvSpPr>
            <a:spLocks noGrp="1"/>
          </p:cNvSpPr>
          <p:nvPr>
            <p:ph type="dt" sz="half" idx="10"/>
          </p:nvPr>
        </p:nvSpPr>
        <p:spPr/>
        <p:txBody>
          <a:bodyPr/>
          <a:lstStyle/>
          <a:p>
            <a:r>
              <a:rPr lang="de-DE" smtClean="0"/>
              <a:t>13.Dezember 2010</a:t>
            </a:r>
            <a:endParaRPr lang="de-DE"/>
          </a:p>
        </p:txBody>
      </p:sp>
      <p:sp>
        <p:nvSpPr>
          <p:cNvPr id="12" name="Fußzeilenplatzhalter 1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26" name="Picture 2" descr="C:\Users\Ronni\AppData\Local\Microsoft\Windows\Temporary Internet Files\Content.IE5\FZ05ADNO\MC900343541[1].wmf"/>
          <p:cNvPicPr>
            <a:picLocks noGrp="1" noChangeAspect="1" noChangeArrowheads="1"/>
          </p:cNvPicPr>
          <p:nvPr>
            <p:ph idx="1"/>
          </p:nvPr>
        </p:nvPicPr>
        <p:blipFill>
          <a:blip r:embed="rId5"/>
          <a:srcRect/>
          <a:stretch>
            <a:fillRect/>
          </a:stretch>
        </p:blipFill>
        <p:spPr bwMode="auto">
          <a:xfrm>
            <a:off x="3428992" y="1285860"/>
            <a:ext cx="2428892" cy="3343338"/>
          </a:xfrm>
          <a:prstGeom prst="rect">
            <a:avLst/>
          </a:prstGeom>
          <a:noFill/>
        </p:spPr>
      </p:pic>
      <p:sp>
        <p:nvSpPr>
          <p:cNvPr id="10" name="Textfeld 9"/>
          <p:cNvSpPr txBox="1"/>
          <p:nvPr/>
        </p:nvSpPr>
        <p:spPr>
          <a:xfrm>
            <a:off x="3357554" y="4857760"/>
            <a:ext cx="3214710" cy="461665"/>
          </a:xfrm>
          <a:prstGeom prst="rect">
            <a:avLst/>
          </a:prstGeom>
          <a:noFill/>
        </p:spPr>
        <p:txBody>
          <a:bodyPr wrap="square" rtlCol="0">
            <a:spAutoFit/>
          </a:bodyPr>
          <a:lstStyle/>
          <a:p>
            <a:r>
              <a:rPr sz="2400" smtClean="0"/>
              <a:t>Cäcilia Zuschauer</a:t>
            </a:r>
            <a:endParaRPr lang="de-DE" sz="2400" dirty="0"/>
          </a:p>
        </p:txBody>
      </p:sp>
      <p:sp>
        <p:nvSpPr>
          <p:cNvPr id="11" name="Datumsplatzhalter 10"/>
          <p:cNvSpPr>
            <a:spLocks noGrp="1"/>
          </p:cNvSpPr>
          <p:nvPr>
            <p:ph type="dt" sz="half" idx="10"/>
          </p:nvPr>
        </p:nvSpPr>
        <p:spPr/>
        <p:txBody>
          <a:bodyPr/>
          <a:lstStyle/>
          <a:p>
            <a:r>
              <a:rPr lang="de-DE" smtClean="0"/>
              <a:t>13.Dezember 2010</a:t>
            </a:r>
            <a:endParaRPr lang="de-DE"/>
          </a:p>
        </p:txBody>
      </p:sp>
      <p:sp>
        <p:nvSpPr>
          <p:cNvPr id="12" name="Fußzeilenplatzhalter 1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32" name="Picture 8" descr="C:\Users\Ronni\AppData\Local\Microsoft\Windows\Temporary Internet Files\Content.IE5\2C7EF87J\MC900433820[1].png"/>
          <p:cNvPicPr>
            <a:picLocks noChangeAspect="1" noChangeArrowheads="1"/>
          </p:cNvPicPr>
          <p:nvPr/>
        </p:nvPicPr>
        <p:blipFill>
          <a:blip r:embed="rId5"/>
          <a:srcRect/>
          <a:stretch>
            <a:fillRect/>
          </a:stretch>
        </p:blipFill>
        <p:spPr bwMode="auto">
          <a:xfrm>
            <a:off x="2857488" y="1428736"/>
            <a:ext cx="3214710" cy="3214710"/>
          </a:xfrm>
          <a:prstGeom prst="rect">
            <a:avLst/>
          </a:prstGeom>
          <a:noFill/>
        </p:spPr>
      </p:pic>
      <p:sp>
        <p:nvSpPr>
          <p:cNvPr id="10" name="Inhaltsplatzhalter 9"/>
          <p:cNvSpPr>
            <a:spLocks noGrp="1"/>
          </p:cNvSpPr>
          <p:nvPr>
            <p:ph idx="1"/>
          </p:nvPr>
        </p:nvSpPr>
        <p:spPr>
          <a:xfrm>
            <a:off x="3476644" y="4929198"/>
            <a:ext cx="3452810" cy="1143008"/>
          </a:xfrm>
        </p:spPr>
        <p:txBody>
          <a:bodyPr>
            <a:normAutofit/>
          </a:bodyPr>
          <a:lstStyle/>
          <a:p>
            <a:pPr>
              <a:buNone/>
            </a:pPr>
            <a:r>
              <a:rPr sz="2400" smtClean="0"/>
              <a:t>Willi Witzbold</a:t>
            </a:r>
            <a:endParaRPr lang="de-DE" sz="2400" dirty="0"/>
          </a:p>
        </p:txBody>
      </p:sp>
      <p:sp>
        <p:nvSpPr>
          <p:cNvPr id="11" name="Datumsplatzhalter 10"/>
          <p:cNvSpPr>
            <a:spLocks noGrp="1"/>
          </p:cNvSpPr>
          <p:nvPr>
            <p:ph type="dt" sz="half" idx="10"/>
          </p:nvPr>
        </p:nvSpPr>
        <p:spPr/>
        <p:txBody>
          <a:bodyPr/>
          <a:lstStyle/>
          <a:p>
            <a:r>
              <a:rPr lang="de-DE" smtClean="0"/>
              <a:t>13.Dezember 2010</a:t>
            </a:r>
            <a:endParaRPr lang="de-DE"/>
          </a:p>
        </p:txBody>
      </p:sp>
      <p:sp>
        <p:nvSpPr>
          <p:cNvPr id="12" name="Fußzeilenplatzhalter 1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27" name="Picture 3" descr="C:\Users\Ronni\AppData\Local\Microsoft\Windows\Temporary Internet Files\Content.IE5\2N38AUVW\MC900304493[1].wmf"/>
          <p:cNvPicPr>
            <a:picLocks noChangeAspect="1" noChangeArrowheads="1"/>
          </p:cNvPicPr>
          <p:nvPr/>
        </p:nvPicPr>
        <p:blipFill>
          <a:blip r:embed="rId5"/>
          <a:srcRect/>
          <a:stretch>
            <a:fillRect/>
          </a:stretch>
        </p:blipFill>
        <p:spPr bwMode="auto">
          <a:xfrm>
            <a:off x="3286116" y="1142984"/>
            <a:ext cx="2571768" cy="3219139"/>
          </a:xfrm>
          <a:prstGeom prst="rect">
            <a:avLst/>
          </a:prstGeom>
          <a:noFill/>
        </p:spPr>
      </p:pic>
      <p:sp>
        <p:nvSpPr>
          <p:cNvPr id="10" name="Inhaltsplatzhalter 9"/>
          <p:cNvSpPr>
            <a:spLocks noGrp="1"/>
          </p:cNvSpPr>
          <p:nvPr>
            <p:ph idx="1"/>
          </p:nvPr>
        </p:nvSpPr>
        <p:spPr>
          <a:xfrm>
            <a:off x="3048016" y="4668247"/>
            <a:ext cx="3381372" cy="761017"/>
          </a:xfrm>
        </p:spPr>
        <p:txBody>
          <a:bodyPr>
            <a:normAutofit/>
          </a:bodyPr>
          <a:lstStyle/>
          <a:p>
            <a:pPr>
              <a:buNone/>
            </a:pPr>
            <a:r>
              <a:rPr sz="2400" smtClean="0"/>
              <a:t>Benedikt Besserwisser</a:t>
            </a:r>
            <a:endParaRPr lang="de-DE" sz="2400" dirty="0"/>
          </a:p>
        </p:txBody>
      </p:sp>
      <p:sp>
        <p:nvSpPr>
          <p:cNvPr id="11" name="Datumsplatzhalter 10"/>
          <p:cNvSpPr>
            <a:spLocks noGrp="1"/>
          </p:cNvSpPr>
          <p:nvPr>
            <p:ph type="dt" sz="half" idx="10"/>
          </p:nvPr>
        </p:nvSpPr>
        <p:spPr/>
        <p:txBody>
          <a:bodyPr/>
          <a:lstStyle/>
          <a:p>
            <a:r>
              <a:rPr lang="de-DE" smtClean="0"/>
              <a:t>13.Dezember 2010</a:t>
            </a:r>
            <a:endParaRPr lang="de-DE"/>
          </a:p>
        </p:txBody>
      </p:sp>
      <p:sp>
        <p:nvSpPr>
          <p:cNvPr id="12" name="Fußzeilenplatzhalter 1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1" name="Picture 21"/>
          <p:cNvPicPr>
            <a:picLocks noChangeAspect="1" noChangeArrowheads="1"/>
          </p:cNvPicPr>
          <p:nvPr/>
        </p:nvPicPr>
        <p:blipFill>
          <a:blip r:embed="rId5"/>
          <a:srcRect/>
          <a:stretch>
            <a:fillRect/>
          </a:stretch>
        </p:blipFill>
        <p:spPr bwMode="auto">
          <a:xfrm>
            <a:off x="3143240" y="928670"/>
            <a:ext cx="2809877" cy="3976241"/>
          </a:xfrm>
          <a:prstGeom prst="rect">
            <a:avLst/>
          </a:prstGeom>
          <a:noFill/>
          <a:ln w="9525">
            <a:noFill/>
            <a:miter lim="800000"/>
            <a:headEnd/>
            <a:tailEnd/>
          </a:ln>
          <a:effectLst/>
        </p:spPr>
      </p:pic>
      <p:sp>
        <p:nvSpPr>
          <p:cNvPr id="10" name="Inhaltsplatzhalter 9"/>
          <p:cNvSpPr>
            <a:spLocks noGrp="1"/>
          </p:cNvSpPr>
          <p:nvPr>
            <p:ph idx="1"/>
          </p:nvPr>
        </p:nvSpPr>
        <p:spPr>
          <a:xfrm>
            <a:off x="3190892" y="4668247"/>
            <a:ext cx="3810000" cy="761017"/>
          </a:xfrm>
        </p:spPr>
        <p:txBody>
          <a:bodyPr>
            <a:normAutofit/>
          </a:bodyPr>
          <a:lstStyle/>
          <a:p>
            <a:pPr>
              <a:buNone/>
            </a:pPr>
            <a:r>
              <a:rPr sz="2400" smtClean="0"/>
              <a:t>Augusta Aufspringer</a:t>
            </a:r>
            <a:endParaRPr lang="de-DE" sz="2400" dirty="0"/>
          </a:p>
        </p:txBody>
      </p:sp>
      <p:sp>
        <p:nvSpPr>
          <p:cNvPr id="12" name="Datumsplatzhalter 11"/>
          <p:cNvSpPr>
            <a:spLocks noGrp="1"/>
          </p:cNvSpPr>
          <p:nvPr>
            <p:ph type="dt" sz="half" idx="10"/>
          </p:nvPr>
        </p:nvSpPr>
        <p:spPr/>
        <p:txBody>
          <a:bodyPr/>
          <a:lstStyle/>
          <a:p>
            <a:r>
              <a:rPr lang="de-DE" smtClean="0"/>
              <a:t>13.Dezember 2010</a:t>
            </a:r>
            <a:endParaRPr lang="de-DE"/>
          </a:p>
        </p:txBody>
      </p:sp>
      <p:sp>
        <p:nvSpPr>
          <p:cNvPr id="13" name="Fußzeilenplatzhalter 12"/>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pic>
        <p:nvPicPr>
          <p:cNvPr id="1028" name="Picture 4" descr="C:\Users\Ronni\AppData\Local\Microsoft\Windows\Temporary Internet Files\Content.IE5\8HHOVE6L\MC900234557[1].wmf"/>
          <p:cNvPicPr>
            <a:picLocks noChangeAspect="1" noChangeArrowheads="1"/>
          </p:cNvPicPr>
          <p:nvPr/>
        </p:nvPicPr>
        <p:blipFill>
          <a:blip r:embed="rId5"/>
          <a:srcRect/>
          <a:stretch>
            <a:fillRect/>
          </a:stretch>
        </p:blipFill>
        <p:spPr bwMode="auto">
          <a:xfrm>
            <a:off x="3214678" y="1285860"/>
            <a:ext cx="2745766" cy="3274364"/>
          </a:xfrm>
          <a:prstGeom prst="rect">
            <a:avLst/>
          </a:prstGeom>
          <a:noFill/>
        </p:spPr>
      </p:pic>
      <p:sp>
        <p:nvSpPr>
          <p:cNvPr id="10" name="Inhaltsplatzhalter 9"/>
          <p:cNvSpPr>
            <a:spLocks noGrp="1"/>
          </p:cNvSpPr>
          <p:nvPr>
            <p:ph idx="1"/>
          </p:nvPr>
        </p:nvSpPr>
        <p:spPr>
          <a:xfrm>
            <a:off x="3762396" y="4882561"/>
            <a:ext cx="3667124" cy="761017"/>
          </a:xfrm>
        </p:spPr>
        <p:txBody>
          <a:bodyPr>
            <a:normAutofit/>
          </a:bodyPr>
          <a:lstStyle/>
          <a:p>
            <a:pPr>
              <a:buNone/>
            </a:pPr>
            <a:r>
              <a:rPr sz="2400" smtClean="0"/>
              <a:t>Kuno Ketzer</a:t>
            </a:r>
            <a:endParaRPr lang="de-DE" sz="2400" dirty="0"/>
          </a:p>
        </p:txBody>
      </p:sp>
      <p:sp>
        <p:nvSpPr>
          <p:cNvPr id="11" name="Datumsplatzhalter 10"/>
          <p:cNvSpPr>
            <a:spLocks noGrp="1"/>
          </p:cNvSpPr>
          <p:nvPr>
            <p:ph type="dt" sz="half" idx="10"/>
          </p:nvPr>
        </p:nvSpPr>
        <p:spPr/>
        <p:txBody>
          <a:bodyPr/>
          <a:lstStyle/>
          <a:p>
            <a:r>
              <a:rPr lang="de-DE" smtClean="0"/>
              <a:t>13.Dezember 2010</a:t>
            </a:r>
            <a:endParaRPr lang="de-DE"/>
          </a:p>
        </p:txBody>
      </p:sp>
      <p:sp>
        <p:nvSpPr>
          <p:cNvPr id="12" name="Fußzeilenplatzhalter 1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488" y="2285992"/>
            <a:ext cx="5429288" cy="2214578"/>
          </a:xfrm>
          <a:prstGeom prst="rect">
            <a:avLst/>
          </a:prstGeom>
          <a:noFill/>
        </p:spPr>
        <p:txBody>
          <a:bodyPr wrap="square" rtlCol="0">
            <a:normAutofit/>
          </a:bodyPr>
          <a:lstStyle/>
          <a:p>
            <a:r>
              <a:rPr sz="5400" b="1" smtClean="0"/>
              <a:t>4. Gruppenarbeit</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714744" y="928670"/>
            <a:ext cx="4343400" cy="719133"/>
          </a:xfrm>
        </p:spPr>
        <p:txBody>
          <a:bodyPr>
            <a:normAutofit fontScale="90000"/>
          </a:bodyPr>
          <a:lstStyle/>
          <a:p>
            <a:pPr>
              <a:defRPr lang="de-DE"/>
            </a:pPr>
            <a:r>
              <a:rPr lang="de-DE" sz="4900" dirty="0" smtClean="0">
                <a:solidFill>
                  <a:schemeClr val="tx1"/>
                </a:solidFill>
              </a:rPr>
              <a:t>Gliederung</a:t>
            </a:r>
            <a:endParaRPr lang="de-DE" dirty="0">
              <a:solidFill>
                <a:schemeClr val="tx1"/>
              </a:solidFill>
            </a:endParaRPr>
          </a:p>
        </p:txBody>
      </p:sp>
      <p:sp>
        <p:nvSpPr>
          <p:cNvPr id="3" name="Textfeld 2"/>
          <p:cNvSpPr txBox="1"/>
          <p:nvPr/>
        </p:nvSpPr>
        <p:spPr>
          <a:xfrm>
            <a:off x="2357422" y="1785926"/>
            <a:ext cx="5857916" cy="4616648"/>
          </a:xfrm>
          <a:prstGeom prst="rect">
            <a:avLst/>
          </a:prstGeom>
          <a:noFill/>
        </p:spPr>
        <p:txBody>
          <a:bodyPr wrap="square" rtlCol="0">
            <a:spAutoFit/>
          </a:bodyPr>
          <a:lstStyle/>
          <a:p>
            <a:pPr marL="342900" indent="-342900">
              <a:lnSpc>
                <a:spcPct val="150000"/>
              </a:lnSpc>
              <a:buFont typeface="+mj-lt"/>
              <a:buAutoNum type="arabicPeriod"/>
            </a:pPr>
            <a:r>
              <a:rPr lang="de-DE" sz="2800" dirty="0" smtClean="0"/>
              <a:t>E</a:t>
            </a:r>
            <a:r>
              <a:rPr sz="2800" smtClean="0"/>
              <a:t>rste Anzeichen für Konflikte</a:t>
            </a:r>
          </a:p>
          <a:p>
            <a:pPr marL="342900" indent="-342900">
              <a:lnSpc>
                <a:spcPct val="150000"/>
              </a:lnSpc>
              <a:buFont typeface="+mj-lt"/>
              <a:buAutoNum type="arabicPeriod"/>
            </a:pPr>
            <a:r>
              <a:rPr sz="2800" smtClean="0"/>
              <a:t>Definition "Konflikt"</a:t>
            </a:r>
          </a:p>
          <a:p>
            <a:pPr marL="342900" indent="-342900">
              <a:lnSpc>
                <a:spcPct val="150000"/>
              </a:lnSpc>
              <a:buFont typeface="+mj-lt"/>
              <a:buAutoNum type="arabicPeriod"/>
            </a:pPr>
            <a:r>
              <a:rPr sz="2800" smtClean="0"/>
              <a:t>Umgang mit schwierigen Teilnehmern und Störungen</a:t>
            </a:r>
          </a:p>
          <a:p>
            <a:pPr marL="342900" indent="-342900">
              <a:lnSpc>
                <a:spcPct val="150000"/>
              </a:lnSpc>
              <a:buFont typeface="+mj-lt"/>
              <a:buAutoNum type="arabicPeriod"/>
            </a:pPr>
            <a:r>
              <a:rPr sz="2800" smtClean="0"/>
              <a:t>Gruppenarbeit</a:t>
            </a:r>
          </a:p>
          <a:p>
            <a:pPr marL="342900" indent="-342900">
              <a:lnSpc>
                <a:spcPct val="150000"/>
              </a:lnSpc>
              <a:buFont typeface="+mj-lt"/>
              <a:buAutoNum type="arabicPeriod"/>
            </a:pPr>
            <a:r>
              <a:rPr sz="2800" smtClean="0"/>
              <a:t>Konfliktstrategien</a:t>
            </a:r>
          </a:p>
          <a:p>
            <a:pPr marL="342900" indent="-342900">
              <a:lnSpc>
                <a:spcPct val="150000"/>
              </a:lnSpc>
              <a:buFont typeface="+mj-lt"/>
              <a:buAutoNum type="arabicPeriod"/>
            </a:pPr>
            <a:r>
              <a:rPr sz="2800" smtClean="0"/>
              <a:t>Konfliktlösungen</a:t>
            </a:r>
            <a:endParaRPr lang="de-DE" sz="2800" dirty="0"/>
          </a:p>
        </p:txBody>
      </p:sp>
      <p:sp>
        <p:nvSpPr>
          <p:cNvPr id="4" name="Datumsplatzhalter 3"/>
          <p:cNvSpPr>
            <a:spLocks noGrp="1"/>
          </p:cNvSpPr>
          <p:nvPr>
            <p:ph type="dt" sz="half" idx="10"/>
          </p:nvPr>
        </p:nvSpPr>
        <p:spPr/>
        <p:txBody>
          <a:bodyPr/>
          <a:lstStyle/>
          <a:p>
            <a:r>
              <a:rPr lang="de-DE" smtClean="0"/>
              <a:t>13.Dezember 2010</a:t>
            </a:r>
            <a:endParaRPr lang="de-DE"/>
          </a:p>
        </p:txBody>
      </p:sp>
      <p:sp>
        <p:nvSpPr>
          <p:cNvPr id="5" name="Fußzeilenplatzhalter 4"/>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85786" y="0"/>
            <a:ext cx="8077200" cy="1143000"/>
          </a:xfrm>
        </p:spPr>
        <p:txBody>
          <a:bodyPr>
            <a:normAutofit/>
          </a:bodyPr>
          <a:lstStyle/>
          <a:p>
            <a:pPr algn="ctr"/>
            <a:r>
              <a:rPr sz="3600" b="1" smtClean="0"/>
              <a:t>4. Gruppenarbeit</a:t>
            </a:r>
            <a:endParaRPr sz="3600" b="1" dirty="0"/>
          </a:p>
        </p:txBody>
      </p:sp>
      <p:sp>
        <p:nvSpPr>
          <p:cNvPr id="5" name="Inhaltsplatzhalter 4"/>
          <p:cNvSpPr>
            <a:spLocks noGrp="1"/>
          </p:cNvSpPr>
          <p:nvPr>
            <p:ph idx="1"/>
          </p:nvPr>
        </p:nvSpPr>
        <p:spPr>
          <a:xfrm>
            <a:off x="762000" y="1071546"/>
            <a:ext cx="8077200" cy="5500726"/>
          </a:xfrm>
        </p:spPr>
        <p:txBody>
          <a:bodyPr>
            <a:normAutofit fontScale="92500" lnSpcReduction="10000"/>
          </a:bodyPr>
          <a:lstStyle/>
          <a:p>
            <a:r>
              <a:rPr sz="2400" smtClean="0"/>
              <a:t>4 Gruppen:   1) "Stifte": 3 Bleistifte</a:t>
            </a:r>
          </a:p>
          <a:p>
            <a:pPr>
              <a:buNone/>
            </a:pPr>
            <a:r>
              <a:rPr sz="2400" smtClean="0"/>
              <a:t>			2) "Spitzer": 2 Anspitzer</a:t>
            </a:r>
          </a:p>
          <a:p>
            <a:pPr>
              <a:buNone/>
            </a:pPr>
            <a:r>
              <a:rPr sz="2400" smtClean="0"/>
              <a:t>			3) "Blätter": 40 Blätter</a:t>
            </a:r>
          </a:p>
          <a:p>
            <a:pPr>
              <a:buNone/>
            </a:pPr>
            <a:r>
              <a:rPr sz="2400" smtClean="0"/>
              <a:t>			4) Beobachter</a:t>
            </a:r>
          </a:p>
          <a:p>
            <a:pPr>
              <a:tabLst>
                <a:tab pos="1433513" algn="l"/>
              </a:tabLst>
            </a:pPr>
            <a:r>
              <a:rPr sz="2400" smtClean="0"/>
              <a:t>Aufgabe: </a:t>
            </a:r>
            <a:r>
              <a:rPr sz="2400" smtClean="0"/>
              <a:t>	möglichst </a:t>
            </a:r>
            <a:r>
              <a:rPr sz="2400" smtClean="0"/>
              <a:t>viele, mit dem eigenen </a:t>
            </a:r>
            <a:r>
              <a:rPr sz="2400" smtClean="0"/>
              <a:t>Gruppennamen 	beschriebene </a:t>
            </a:r>
            <a:r>
              <a:rPr sz="2400" smtClean="0"/>
              <a:t>Blätter zu erhalten</a:t>
            </a:r>
          </a:p>
          <a:p>
            <a:r>
              <a:rPr sz="2400" smtClean="0"/>
              <a:t>Spielregeln:</a:t>
            </a:r>
          </a:p>
          <a:p>
            <a:pPr lvl="1"/>
            <a:r>
              <a:rPr sz="2400" smtClean="0"/>
              <a:t>Jede Gruppe handelt stets als Gemeinschaft. Wie die Gruppe zu einer Entscheidung kommt, bleibt der Gruppe überlassen.</a:t>
            </a:r>
          </a:p>
          <a:p>
            <a:pPr lvl="1"/>
            <a:r>
              <a:rPr sz="2400" smtClean="0"/>
              <a:t>Benutzt werden für die Aufgabe nur die ausgeteilten Materialien.</a:t>
            </a:r>
          </a:p>
          <a:p>
            <a:pPr lvl="1"/>
            <a:r>
              <a:rPr sz="2400" smtClean="0"/>
              <a:t>Die Materialien dürfen nicht zerstört werden.</a:t>
            </a:r>
          </a:p>
          <a:p>
            <a:pPr lvl="1"/>
            <a:r>
              <a:rPr sz="2400" smtClean="0"/>
              <a:t>Die Teams einigen sich erst intern auf einen gemeinsamen Vorschlag. Erst danach unterbreitet ein ausgewählter Vertreter den Vorschlag einem anderen Gruppenvertreter.</a:t>
            </a:r>
          </a:p>
        </p:txBody>
      </p:sp>
      <p:sp>
        <p:nvSpPr>
          <p:cNvPr id="7" name="Datumsplatzhalter 6"/>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85786" y="0"/>
            <a:ext cx="8077200" cy="1143000"/>
          </a:xfrm>
        </p:spPr>
        <p:txBody>
          <a:bodyPr>
            <a:normAutofit/>
          </a:bodyPr>
          <a:lstStyle/>
          <a:p>
            <a:pPr algn="ctr"/>
            <a:r>
              <a:rPr sz="3600" b="1" smtClean="0"/>
              <a:t>4. Gruppenarbeit</a:t>
            </a:r>
            <a:endParaRPr sz="3600" b="1" dirty="0"/>
          </a:p>
        </p:txBody>
      </p:sp>
      <p:sp>
        <p:nvSpPr>
          <p:cNvPr id="5" name="Inhaltsplatzhalter 4"/>
          <p:cNvSpPr>
            <a:spLocks noGrp="1"/>
          </p:cNvSpPr>
          <p:nvPr>
            <p:ph idx="1"/>
          </p:nvPr>
        </p:nvSpPr>
        <p:spPr>
          <a:xfrm>
            <a:off x="762000" y="1214422"/>
            <a:ext cx="8077200" cy="5214973"/>
          </a:xfrm>
        </p:spPr>
        <p:txBody>
          <a:bodyPr>
            <a:normAutofit/>
          </a:bodyPr>
          <a:lstStyle/>
          <a:p>
            <a:pPr>
              <a:buNone/>
            </a:pPr>
            <a:r>
              <a:rPr sz="2400" b="1" smtClean="0"/>
              <a:t>Ablauf:</a:t>
            </a:r>
          </a:p>
          <a:p>
            <a:pPr>
              <a:buNone/>
            </a:pPr>
            <a:endParaRPr sz="2400" b="1" smtClean="0"/>
          </a:p>
          <a:p>
            <a:pPr>
              <a:lnSpc>
                <a:spcPct val="150000"/>
              </a:lnSpc>
              <a:buNone/>
            </a:pPr>
            <a:r>
              <a:rPr sz="2400" smtClean="0"/>
              <a:t>1) Diskussion in Gruppen (</a:t>
            </a:r>
            <a:r>
              <a:rPr sz="2400" b="1" smtClean="0"/>
              <a:t>10 Minuten</a:t>
            </a:r>
            <a:r>
              <a:rPr sz="2400" smtClean="0"/>
              <a:t>)</a:t>
            </a:r>
          </a:p>
          <a:p>
            <a:pPr>
              <a:lnSpc>
                <a:spcPct val="150000"/>
              </a:lnSpc>
              <a:buNone/>
            </a:pPr>
            <a:r>
              <a:rPr sz="2400" smtClean="0"/>
              <a:t>2) Vorschlagsunterbreitung bei anderen Gruppen (</a:t>
            </a:r>
            <a:r>
              <a:rPr sz="2400" b="1" smtClean="0"/>
              <a:t>5 Minuten</a:t>
            </a:r>
            <a:r>
              <a:rPr sz="2400" smtClean="0"/>
              <a:t>)</a:t>
            </a:r>
          </a:p>
          <a:p>
            <a:pPr>
              <a:lnSpc>
                <a:spcPct val="150000"/>
              </a:lnSpc>
              <a:buNone/>
            </a:pPr>
            <a:r>
              <a:rPr sz="2400" smtClean="0"/>
              <a:t>3) erneute Diskussion in Gruppen</a:t>
            </a:r>
          </a:p>
          <a:p>
            <a:pPr>
              <a:lnSpc>
                <a:spcPct val="150000"/>
              </a:lnSpc>
              <a:buNone/>
            </a:pPr>
            <a:r>
              <a:rPr sz="2400" smtClean="0"/>
              <a:t>4) endgültige Vorschlagsabstimmung zwischen Gruppen (mit Blätter beschreiben)</a:t>
            </a:r>
          </a:p>
          <a:p>
            <a:pPr>
              <a:lnSpc>
                <a:spcPct val="150000"/>
              </a:lnSpc>
              <a:buNone/>
            </a:pPr>
            <a:endParaRPr sz="2400" smtClean="0"/>
          </a:p>
          <a:p>
            <a:pPr>
              <a:lnSpc>
                <a:spcPct val="150000"/>
              </a:lnSpc>
              <a:buNone/>
            </a:pPr>
            <a:r>
              <a:rPr lang="de-DE" sz="2400" dirty="0" smtClean="0">
                <a:sym typeface="Wingdings" pitchFamily="2" charset="2"/>
              </a:rPr>
              <a:t> </a:t>
            </a:r>
            <a:r>
              <a:rPr lang="de-DE" sz="2400" b="1" dirty="0" smtClean="0">
                <a:sym typeface="Wingdings" pitchFamily="2" charset="2"/>
              </a:rPr>
              <a:t>insgesamt 30 Minuten Zeit!!</a:t>
            </a:r>
            <a:endParaRPr sz="2400" b="1" smtClean="0"/>
          </a:p>
        </p:txBody>
      </p:sp>
      <p:sp>
        <p:nvSpPr>
          <p:cNvPr id="4" name="Datumsplatzhalter 3"/>
          <p:cNvSpPr>
            <a:spLocks noGrp="1"/>
          </p:cNvSpPr>
          <p:nvPr>
            <p:ph type="dt" sz="half" idx="10"/>
          </p:nvPr>
        </p:nvSpPr>
        <p:spPr/>
        <p:txBody>
          <a:bodyPr/>
          <a:lstStyle/>
          <a:p>
            <a:r>
              <a:rPr lang="de-DE" smtClean="0"/>
              <a:t>13.Dezember 2010</a:t>
            </a:r>
            <a:endParaRPr lang="de-DE"/>
          </a:p>
        </p:txBody>
      </p:sp>
      <p:sp>
        <p:nvSpPr>
          <p:cNvPr id="6" name="Fußzeilenplatzhalter 5"/>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28860" y="2285992"/>
            <a:ext cx="6000792" cy="2214578"/>
          </a:xfrm>
          <a:prstGeom prst="rect">
            <a:avLst/>
          </a:prstGeom>
          <a:noFill/>
        </p:spPr>
        <p:txBody>
          <a:bodyPr wrap="square" rtlCol="0">
            <a:normAutofit/>
          </a:bodyPr>
          <a:lstStyle/>
          <a:p>
            <a:r>
              <a:rPr sz="5400" b="1" smtClean="0"/>
              <a:t>5. Konfliktstrategien</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5. Konfliktstrategien</a:t>
            </a:r>
            <a:endParaRPr sz="3600" b="1" dirty="0"/>
          </a:p>
        </p:txBody>
      </p:sp>
      <p:cxnSp>
        <p:nvCxnSpPr>
          <p:cNvPr id="9" name="Gerade Verbindung mit Pfeil 8"/>
          <p:cNvCxnSpPr/>
          <p:nvPr/>
        </p:nvCxnSpPr>
        <p:spPr>
          <a:xfrm rot="5400000" flipH="1" flipV="1">
            <a:off x="-1000164" y="3786190"/>
            <a:ext cx="500066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Gerade Verbindung mit Pfeil 12"/>
          <p:cNvCxnSpPr/>
          <p:nvPr/>
        </p:nvCxnSpPr>
        <p:spPr>
          <a:xfrm>
            <a:off x="1142976" y="5929330"/>
            <a:ext cx="650085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Textfeld 13"/>
          <p:cNvSpPr txBox="1"/>
          <p:nvPr/>
        </p:nvSpPr>
        <p:spPr>
          <a:xfrm>
            <a:off x="1643042" y="6000768"/>
            <a:ext cx="6357982" cy="400110"/>
          </a:xfrm>
          <a:prstGeom prst="rect">
            <a:avLst/>
          </a:prstGeom>
          <a:noFill/>
        </p:spPr>
        <p:txBody>
          <a:bodyPr wrap="square" rtlCol="0">
            <a:spAutoFit/>
          </a:bodyPr>
          <a:lstStyle/>
          <a:p>
            <a:r>
              <a:rPr sz="2000" dirty="0" smtClean="0"/>
              <a:t>b</a:t>
            </a:r>
            <a:r>
              <a:rPr sz="2000" smtClean="0"/>
              <a:t>erücksichtigt die Bedürfnisse und Interessen des Anderen</a:t>
            </a:r>
            <a:endParaRPr lang="de-DE" sz="2000" dirty="0"/>
          </a:p>
        </p:txBody>
      </p:sp>
      <p:sp>
        <p:nvSpPr>
          <p:cNvPr id="15" name="Textfeld 14"/>
          <p:cNvSpPr txBox="1"/>
          <p:nvPr/>
        </p:nvSpPr>
        <p:spPr>
          <a:xfrm rot="16200000">
            <a:off x="-994093" y="3407540"/>
            <a:ext cx="4500594" cy="400110"/>
          </a:xfrm>
          <a:prstGeom prst="rect">
            <a:avLst/>
          </a:prstGeom>
          <a:noFill/>
        </p:spPr>
        <p:txBody>
          <a:bodyPr wrap="square" rtlCol="0">
            <a:spAutoFit/>
          </a:bodyPr>
          <a:lstStyle/>
          <a:p>
            <a:r>
              <a:rPr sz="2000" dirty="0" smtClean="0"/>
              <a:t>v</a:t>
            </a:r>
            <a:r>
              <a:rPr sz="2000" smtClean="0"/>
              <a:t>ertritt seine Bedürfnisse und Interessen</a:t>
            </a:r>
            <a:endParaRPr lang="de-DE" sz="2000" dirty="0"/>
          </a:p>
        </p:txBody>
      </p:sp>
      <p:sp>
        <p:nvSpPr>
          <p:cNvPr id="16" name="Textfeld 15"/>
          <p:cNvSpPr txBox="1"/>
          <p:nvPr/>
        </p:nvSpPr>
        <p:spPr>
          <a:xfrm>
            <a:off x="1928794" y="1714488"/>
            <a:ext cx="1643074" cy="954107"/>
          </a:xfrm>
          <a:prstGeom prst="rect">
            <a:avLst/>
          </a:prstGeom>
          <a:noFill/>
        </p:spPr>
        <p:txBody>
          <a:bodyPr wrap="square" rtlCol="0">
            <a:spAutoFit/>
          </a:bodyPr>
          <a:lstStyle/>
          <a:p>
            <a:pPr algn="ctr"/>
            <a:r>
              <a:rPr lang="de-DE" sz="3200" b="1" dirty="0" smtClean="0">
                <a:sym typeface="Wingdings" pitchFamily="2" charset="2"/>
              </a:rPr>
              <a:t> </a:t>
            </a:r>
            <a:r>
              <a:rPr lang="de-DE" sz="3200" b="1" dirty="0" smtClean="0">
                <a:sym typeface="Wingdings" pitchFamily="2" charset="2"/>
              </a:rPr>
              <a:t></a:t>
            </a:r>
            <a:endParaRPr lang="de-DE" sz="3200" b="1" dirty="0" smtClean="0">
              <a:sym typeface="Wingdings" pitchFamily="2" charset="2"/>
            </a:endParaRPr>
          </a:p>
          <a:p>
            <a:pPr algn="ctr"/>
            <a:r>
              <a:rPr sz="2400" b="1" smtClean="0">
                <a:sym typeface="Wingdings" pitchFamily="2" charset="2"/>
              </a:rPr>
              <a:t>Konkurrenz</a:t>
            </a:r>
            <a:endParaRPr lang="de-DE" sz="3200" b="1" dirty="0"/>
          </a:p>
        </p:txBody>
      </p:sp>
      <p:sp>
        <p:nvSpPr>
          <p:cNvPr id="17" name="Textfeld 16"/>
          <p:cNvSpPr txBox="1"/>
          <p:nvPr/>
        </p:nvSpPr>
        <p:spPr>
          <a:xfrm>
            <a:off x="3714744" y="3143248"/>
            <a:ext cx="1785950" cy="954107"/>
          </a:xfrm>
          <a:prstGeom prst="rect">
            <a:avLst/>
          </a:prstGeom>
          <a:noFill/>
        </p:spPr>
        <p:txBody>
          <a:bodyPr wrap="square" rtlCol="0">
            <a:spAutoFit/>
          </a:bodyPr>
          <a:lstStyle/>
          <a:p>
            <a:pPr algn="ctr"/>
            <a:r>
              <a:rPr lang="de-DE" sz="3200" b="1" dirty="0" smtClean="0">
                <a:sym typeface="Wingdings" pitchFamily="2" charset="2"/>
              </a:rPr>
              <a:t> </a:t>
            </a:r>
            <a:endParaRPr sz="3200" b="1" smtClean="0">
              <a:sym typeface="Wingdings" pitchFamily="2" charset="2"/>
            </a:endParaRPr>
          </a:p>
          <a:p>
            <a:pPr algn="ctr"/>
            <a:r>
              <a:rPr sz="2400" b="1" smtClean="0">
                <a:sym typeface="Wingdings" pitchFamily="2" charset="2"/>
              </a:rPr>
              <a:t>Kompromiss</a:t>
            </a:r>
            <a:endParaRPr lang="de-DE" sz="3200" b="1" dirty="0"/>
          </a:p>
        </p:txBody>
      </p:sp>
      <p:sp>
        <p:nvSpPr>
          <p:cNvPr id="18" name="Textfeld 17"/>
          <p:cNvSpPr txBox="1"/>
          <p:nvPr/>
        </p:nvSpPr>
        <p:spPr>
          <a:xfrm>
            <a:off x="5500694" y="4643446"/>
            <a:ext cx="1643074" cy="954107"/>
          </a:xfrm>
          <a:prstGeom prst="rect">
            <a:avLst/>
          </a:prstGeom>
          <a:noFill/>
        </p:spPr>
        <p:txBody>
          <a:bodyPr wrap="square" rtlCol="0">
            <a:spAutoFit/>
          </a:bodyPr>
          <a:lstStyle/>
          <a:p>
            <a:pPr algn="ctr"/>
            <a:r>
              <a:rPr lang="de-DE" sz="3200" b="1" dirty="0" smtClean="0">
                <a:sym typeface="Wingdings" pitchFamily="2" charset="2"/>
              </a:rPr>
              <a:t> </a:t>
            </a:r>
            <a:endParaRPr sz="3200" b="1" smtClean="0">
              <a:sym typeface="Wingdings" pitchFamily="2" charset="2"/>
            </a:endParaRPr>
          </a:p>
          <a:p>
            <a:pPr algn="ctr"/>
            <a:r>
              <a:rPr sz="2400" b="1" smtClean="0">
                <a:sym typeface="Wingdings" pitchFamily="2" charset="2"/>
              </a:rPr>
              <a:t>Anpassung</a:t>
            </a:r>
            <a:endParaRPr lang="de-DE" sz="3200" b="1" dirty="0"/>
          </a:p>
        </p:txBody>
      </p:sp>
      <p:sp>
        <p:nvSpPr>
          <p:cNvPr id="19" name="Textfeld 18"/>
          <p:cNvSpPr txBox="1"/>
          <p:nvPr/>
        </p:nvSpPr>
        <p:spPr>
          <a:xfrm>
            <a:off x="1928794" y="4643446"/>
            <a:ext cx="1785950" cy="954107"/>
          </a:xfrm>
          <a:prstGeom prst="rect">
            <a:avLst/>
          </a:prstGeom>
          <a:noFill/>
        </p:spPr>
        <p:txBody>
          <a:bodyPr wrap="square" rtlCol="0">
            <a:spAutoFit/>
          </a:bodyPr>
          <a:lstStyle/>
          <a:p>
            <a:pPr algn="ctr"/>
            <a:r>
              <a:rPr lang="de-DE" sz="3200" b="1" dirty="0" smtClean="0">
                <a:sym typeface="Wingdings" pitchFamily="2" charset="2"/>
              </a:rPr>
              <a:t> </a:t>
            </a:r>
          </a:p>
          <a:p>
            <a:pPr algn="ctr"/>
            <a:r>
              <a:rPr sz="2400" b="1" smtClean="0">
                <a:sym typeface="Wingdings" pitchFamily="2" charset="2"/>
              </a:rPr>
              <a:t>Vermeidung</a:t>
            </a:r>
            <a:endParaRPr lang="de-DE" sz="3200" b="1" dirty="0"/>
          </a:p>
        </p:txBody>
      </p:sp>
      <p:sp>
        <p:nvSpPr>
          <p:cNvPr id="20" name="Textfeld 19"/>
          <p:cNvSpPr txBox="1"/>
          <p:nvPr/>
        </p:nvSpPr>
        <p:spPr>
          <a:xfrm>
            <a:off x="5572132" y="1714488"/>
            <a:ext cx="1785950" cy="1323439"/>
          </a:xfrm>
          <a:prstGeom prst="rect">
            <a:avLst/>
          </a:prstGeom>
          <a:noFill/>
        </p:spPr>
        <p:txBody>
          <a:bodyPr wrap="square" rtlCol="0">
            <a:spAutoFit/>
          </a:bodyPr>
          <a:lstStyle/>
          <a:p>
            <a:pPr algn="ctr"/>
            <a:r>
              <a:rPr lang="de-DE" sz="3200" b="1" dirty="0" smtClean="0">
                <a:sym typeface="Wingdings" pitchFamily="2" charset="2"/>
              </a:rPr>
              <a:t> </a:t>
            </a:r>
            <a:r>
              <a:rPr lang="de-DE" sz="3200" b="1" dirty="0" smtClean="0">
                <a:sym typeface="Wingdings" pitchFamily="2" charset="2"/>
              </a:rPr>
              <a:t></a:t>
            </a:r>
            <a:endParaRPr lang="de-DE" sz="3200" b="1" dirty="0" smtClean="0">
              <a:sym typeface="Wingdings" pitchFamily="2" charset="2"/>
            </a:endParaRPr>
          </a:p>
          <a:p>
            <a:pPr algn="ctr"/>
            <a:r>
              <a:rPr sz="2400" b="1" smtClean="0">
                <a:sym typeface="Wingdings" pitchFamily="2" charset="2"/>
              </a:rPr>
              <a:t>Win-Win /</a:t>
            </a:r>
          </a:p>
          <a:p>
            <a:pPr algn="ctr"/>
            <a:r>
              <a:rPr sz="2400" b="1" smtClean="0">
                <a:sym typeface="Wingdings" pitchFamily="2" charset="2"/>
              </a:rPr>
              <a:t>Kooperation</a:t>
            </a:r>
            <a:endParaRPr lang="de-DE" sz="3200" b="1" dirty="0"/>
          </a:p>
        </p:txBody>
      </p:sp>
      <p:sp>
        <p:nvSpPr>
          <p:cNvPr id="21" name="Datumsplatzhalter 20"/>
          <p:cNvSpPr>
            <a:spLocks noGrp="1"/>
          </p:cNvSpPr>
          <p:nvPr>
            <p:ph type="dt" sz="half" idx="10"/>
          </p:nvPr>
        </p:nvSpPr>
        <p:spPr/>
        <p:txBody>
          <a:bodyPr/>
          <a:lstStyle/>
          <a:p>
            <a:r>
              <a:rPr lang="de-DE" smtClean="0"/>
              <a:t>13.Dezember 2010</a:t>
            </a:r>
            <a:endParaRPr lang="de-DE"/>
          </a:p>
        </p:txBody>
      </p:sp>
      <p:sp>
        <p:nvSpPr>
          <p:cNvPr id="22" name="Fußzeilenplatzhalter 21"/>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84" y="2285992"/>
            <a:ext cx="6000792" cy="2214578"/>
          </a:xfrm>
          <a:prstGeom prst="rect">
            <a:avLst/>
          </a:prstGeom>
          <a:noFill/>
        </p:spPr>
        <p:txBody>
          <a:bodyPr wrap="square" rtlCol="0">
            <a:normAutofit/>
          </a:bodyPr>
          <a:lstStyle/>
          <a:p>
            <a:r>
              <a:rPr sz="5400" b="1" smtClean="0"/>
              <a:t>6. Konfliktlösungen</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6. Konfliktlösungen</a:t>
            </a:r>
            <a:endParaRPr sz="3600" b="1" dirty="0"/>
          </a:p>
        </p:txBody>
      </p:sp>
      <p:sp>
        <p:nvSpPr>
          <p:cNvPr id="5" name="Abgerundetes Rechteck 4"/>
          <p:cNvSpPr/>
          <p:nvPr/>
        </p:nvSpPr>
        <p:spPr>
          <a:xfrm>
            <a:off x="3143240" y="2786058"/>
            <a:ext cx="3071834" cy="150019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sz="2800" b="1" smtClean="0"/>
              <a:t>Kriterien einer guten Konfliktlösung</a:t>
            </a:r>
            <a:endParaRPr lang="de-DE" sz="2800" b="1" dirty="0"/>
          </a:p>
        </p:txBody>
      </p:sp>
      <p:sp>
        <p:nvSpPr>
          <p:cNvPr id="13" name="Datumsplatzhalter 12"/>
          <p:cNvSpPr>
            <a:spLocks noGrp="1"/>
          </p:cNvSpPr>
          <p:nvPr>
            <p:ph type="dt" sz="half" idx="10"/>
          </p:nvPr>
        </p:nvSpPr>
        <p:spPr/>
        <p:txBody>
          <a:bodyPr/>
          <a:lstStyle/>
          <a:p>
            <a:r>
              <a:rPr lang="de-DE" smtClean="0"/>
              <a:t>13.Dezember 2010</a:t>
            </a:r>
            <a:endParaRPr lang="de-DE"/>
          </a:p>
        </p:txBody>
      </p:sp>
      <p:sp>
        <p:nvSpPr>
          <p:cNvPr id="14" name="Fußzeilenplatzhalter 13"/>
          <p:cNvSpPr>
            <a:spLocks noGrp="1"/>
          </p:cNvSpPr>
          <p:nvPr>
            <p:ph type="ftr" sz="quarter" idx="11"/>
          </p:nvPr>
        </p:nvSpPr>
        <p:spPr/>
        <p:txBody>
          <a:bodyPr/>
          <a:lstStyle/>
          <a:p>
            <a:r>
              <a:rPr lang="sv-SE" smtClean="0"/>
              <a:t>Lisa Poggensee und Ronald Smolka - Präsentation Konfliktmanagement</a:t>
            </a:r>
            <a:endParaRPr lang="de-DE"/>
          </a:p>
        </p:txBody>
      </p:sp>
      <p:grpSp>
        <p:nvGrpSpPr>
          <p:cNvPr id="25" name="Gruppieren 24"/>
          <p:cNvGrpSpPr/>
          <p:nvPr/>
        </p:nvGrpSpPr>
        <p:grpSpPr>
          <a:xfrm>
            <a:off x="1428728" y="1643050"/>
            <a:ext cx="2571768" cy="1214446"/>
            <a:chOff x="1428728" y="1643050"/>
            <a:chExt cx="2571768" cy="1214446"/>
          </a:xfrm>
        </p:grpSpPr>
        <p:sp>
          <p:nvSpPr>
            <p:cNvPr id="7" name="Rechteck 6"/>
            <p:cNvSpPr/>
            <p:nvPr/>
          </p:nvSpPr>
          <p:spPr>
            <a:xfrm>
              <a:off x="1428728" y="1643050"/>
              <a:ext cx="257176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smtClean="0">
                  <a:solidFill>
                    <a:schemeClr val="tx2"/>
                  </a:solidFill>
                </a:rPr>
                <a:t>zukunftsorientiert</a:t>
              </a:r>
              <a:endParaRPr lang="de-DE" b="1" dirty="0">
                <a:solidFill>
                  <a:schemeClr val="tx2"/>
                </a:solidFill>
              </a:endParaRPr>
            </a:p>
          </p:txBody>
        </p:sp>
        <p:cxnSp>
          <p:nvCxnSpPr>
            <p:cNvPr id="15" name="Gerade Verbindung 14"/>
            <p:cNvCxnSpPr>
              <a:stCxn id="7" idx="2"/>
            </p:cNvCxnSpPr>
            <p:nvPr/>
          </p:nvCxnSpPr>
          <p:spPr>
            <a:xfrm rot="16200000" flipH="1">
              <a:off x="2678893" y="2536025"/>
              <a:ext cx="357190" cy="285752"/>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26" name="Gruppieren 25"/>
          <p:cNvGrpSpPr/>
          <p:nvPr/>
        </p:nvGrpSpPr>
        <p:grpSpPr>
          <a:xfrm>
            <a:off x="4786314" y="1428736"/>
            <a:ext cx="3143272" cy="1214446"/>
            <a:chOff x="4786314" y="1428736"/>
            <a:chExt cx="3143272" cy="1214446"/>
          </a:xfrm>
        </p:grpSpPr>
        <p:sp>
          <p:nvSpPr>
            <p:cNvPr id="12" name="Rechteck 11"/>
            <p:cNvSpPr/>
            <p:nvPr/>
          </p:nvSpPr>
          <p:spPr>
            <a:xfrm>
              <a:off x="4786314" y="1428736"/>
              <a:ext cx="314327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smtClean="0">
                  <a:solidFill>
                    <a:schemeClr val="tx2"/>
                  </a:solidFill>
                </a:rPr>
                <a:t>Verständnis für Motive der anderen Partei</a:t>
              </a:r>
              <a:endParaRPr lang="de-DE" b="1" dirty="0">
                <a:solidFill>
                  <a:schemeClr val="tx2"/>
                </a:solidFill>
              </a:endParaRPr>
            </a:p>
          </p:txBody>
        </p:sp>
        <p:cxnSp>
          <p:nvCxnSpPr>
            <p:cNvPr id="18" name="Gerade Verbindung 17"/>
            <p:cNvCxnSpPr/>
            <p:nvPr/>
          </p:nvCxnSpPr>
          <p:spPr>
            <a:xfrm rot="5400000">
              <a:off x="5786446" y="2357430"/>
              <a:ext cx="357190" cy="214314"/>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27" name="Gruppieren 26"/>
          <p:cNvGrpSpPr/>
          <p:nvPr/>
        </p:nvGrpSpPr>
        <p:grpSpPr>
          <a:xfrm>
            <a:off x="6143636" y="4000504"/>
            <a:ext cx="2571768" cy="1143008"/>
            <a:chOff x="6143636" y="4000504"/>
            <a:chExt cx="2571768" cy="1143008"/>
          </a:xfrm>
        </p:grpSpPr>
        <p:sp>
          <p:nvSpPr>
            <p:cNvPr id="8" name="Rechteck 7"/>
            <p:cNvSpPr/>
            <p:nvPr/>
          </p:nvSpPr>
          <p:spPr>
            <a:xfrm>
              <a:off x="6143636" y="4286256"/>
              <a:ext cx="257176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smtClean="0">
                  <a:solidFill>
                    <a:schemeClr val="tx2"/>
                  </a:solidFill>
                </a:rPr>
                <a:t>g</a:t>
              </a:r>
              <a:r>
                <a:rPr sz="2400" b="1" smtClean="0">
                  <a:solidFill>
                    <a:schemeClr val="tx2"/>
                  </a:solidFill>
                </a:rPr>
                <a:t>emeinsam erarbeitet</a:t>
              </a:r>
              <a:endParaRPr lang="de-DE" b="1" dirty="0">
                <a:solidFill>
                  <a:schemeClr val="tx2"/>
                </a:solidFill>
              </a:endParaRPr>
            </a:p>
          </p:txBody>
        </p:sp>
        <p:cxnSp>
          <p:nvCxnSpPr>
            <p:cNvPr id="20" name="Gerade Verbindung 19"/>
            <p:cNvCxnSpPr/>
            <p:nvPr/>
          </p:nvCxnSpPr>
          <p:spPr>
            <a:xfrm rot="10800000">
              <a:off x="6286512" y="4000504"/>
              <a:ext cx="571504" cy="357190"/>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28" name="Gruppieren 27"/>
          <p:cNvGrpSpPr/>
          <p:nvPr/>
        </p:nvGrpSpPr>
        <p:grpSpPr>
          <a:xfrm>
            <a:off x="3428992" y="4500570"/>
            <a:ext cx="3286148" cy="1714512"/>
            <a:chOff x="3428992" y="4500570"/>
            <a:chExt cx="3286148" cy="1714512"/>
          </a:xfrm>
        </p:grpSpPr>
        <p:sp>
          <p:nvSpPr>
            <p:cNvPr id="10" name="Rechteck 9"/>
            <p:cNvSpPr/>
            <p:nvPr/>
          </p:nvSpPr>
          <p:spPr>
            <a:xfrm>
              <a:off x="3428992" y="5357826"/>
              <a:ext cx="3286148"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smtClean="0">
                  <a:solidFill>
                    <a:schemeClr val="tx2"/>
                  </a:solidFill>
                </a:rPr>
                <a:t>b</a:t>
              </a:r>
              <a:r>
                <a:rPr sz="2400" b="1" smtClean="0">
                  <a:solidFill>
                    <a:schemeClr val="tx2"/>
                  </a:solidFill>
                </a:rPr>
                <a:t>eidseitige Akzeptanz der Lösung</a:t>
              </a:r>
              <a:endParaRPr lang="de-DE" b="1" dirty="0">
                <a:solidFill>
                  <a:schemeClr val="tx2"/>
                </a:solidFill>
              </a:endParaRPr>
            </a:p>
          </p:txBody>
        </p:sp>
        <p:cxnSp>
          <p:nvCxnSpPr>
            <p:cNvPr id="22" name="Gerade Verbindung 21"/>
            <p:cNvCxnSpPr/>
            <p:nvPr/>
          </p:nvCxnSpPr>
          <p:spPr>
            <a:xfrm rot="16200000" flipH="1">
              <a:off x="4643438" y="4857760"/>
              <a:ext cx="785818" cy="71438"/>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29" name="Gruppieren 28"/>
          <p:cNvGrpSpPr/>
          <p:nvPr/>
        </p:nvGrpSpPr>
        <p:grpSpPr>
          <a:xfrm>
            <a:off x="642910" y="4000504"/>
            <a:ext cx="3143272" cy="1357322"/>
            <a:chOff x="642910" y="4000504"/>
            <a:chExt cx="3143272" cy="1357322"/>
          </a:xfrm>
        </p:grpSpPr>
        <p:sp>
          <p:nvSpPr>
            <p:cNvPr id="9" name="Rechteck 8"/>
            <p:cNvSpPr/>
            <p:nvPr/>
          </p:nvSpPr>
          <p:spPr>
            <a:xfrm>
              <a:off x="642910" y="4500570"/>
              <a:ext cx="314327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smtClean="0">
                  <a:solidFill>
                    <a:schemeClr val="tx2"/>
                  </a:solidFill>
                </a:rPr>
                <a:t>e</a:t>
              </a:r>
              <a:r>
                <a:rPr sz="2400" b="1" smtClean="0">
                  <a:solidFill>
                    <a:schemeClr val="tx2"/>
                  </a:solidFill>
                </a:rPr>
                <a:t>indeutige Interessendarstellung der Parteien</a:t>
              </a:r>
              <a:endParaRPr lang="de-DE" b="1" dirty="0">
                <a:solidFill>
                  <a:schemeClr val="tx2"/>
                </a:solidFill>
              </a:endParaRPr>
            </a:p>
          </p:txBody>
        </p:sp>
        <p:cxnSp>
          <p:nvCxnSpPr>
            <p:cNvPr id="24" name="Gerade Verbindung 23"/>
            <p:cNvCxnSpPr/>
            <p:nvPr/>
          </p:nvCxnSpPr>
          <p:spPr>
            <a:xfrm flipV="1">
              <a:off x="2500298" y="4000504"/>
              <a:ext cx="428628" cy="214314"/>
            </a:xfrm>
            <a:prstGeom prst="line">
              <a:avLst/>
            </a:prstGeom>
          </p:spPr>
          <p:style>
            <a:lnRef idx="3">
              <a:schemeClr val="accent6"/>
            </a:lnRef>
            <a:fillRef idx="0">
              <a:schemeClr val="accent6"/>
            </a:fillRef>
            <a:effectRef idx="2">
              <a:schemeClr val="accent6"/>
            </a:effectRef>
            <a:fontRef idx="minor">
              <a:schemeClr val="tx1"/>
            </a:fontRef>
          </p:style>
        </p:cxn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plus(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plus(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plus(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plus(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plus(in)">
                                      <p:cBhvr>
                                        <p:cTn id="2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6. Konfliktlösungen</a:t>
            </a:r>
            <a:endParaRPr sz="3600" b="1" dirty="0"/>
          </a:p>
        </p:txBody>
      </p:sp>
      <p:sp>
        <p:nvSpPr>
          <p:cNvPr id="11" name="Textfeld 10"/>
          <p:cNvSpPr txBox="1"/>
          <p:nvPr/>
        </p:nvSpPr>
        <p:spPr>
          <a:xfrm>
            <a:off x="928662" y="1357298"/>
            <a:ext cx="6000792" cy="523220"/>
          </a:xfrm>
          <a:prstGeom prst="rect">
            <a:avLst/>
          </a:prstGeom>
          <a:noFill/>
        </p:spPr>
        <p:txBody>
          <a:bodyPr wrap="square" rtlCol="0">
            <a:spAutoFit/>
          </a:bodyPr>
          <a:lstStyle/>
          <a:p>
            <a:r>
              <a:rPr sz="2800" b="1" smtClean="0"/>
              <a:t>"Das Harvardsystem"</a:t>
            </a:r>
            <a:endParaRPr lang="de-DE" sz="2800" b="1" dirty="0"/>
          </a:p>
        </p:txBody>
      </p:sp>
      <p:pic>
        <p:nvPicPr>
          <p:cNvPr id="2050" name="Picture 2" descr="C:\Users\Ronni\AppData\Local\Microsoft\Windows\Temporary Internet Files\Content.IE5\2C7EF87J\MC900246113[1].wmf"/>
          <p:cNvPicPr>
            <a:picLocks noChangeAspect="1" noChangeArrowheads="1"/>
          </p:cNvPicPr>
          <p:nvPr/>
        </p:nvPicPr>
        <p:blipFill>
          <a:blip r:embed="rId5"/>
          <a:srcRect/>
          <a:stretch>
            <a:fillRect/>
          </a:stretch>
        </p:blipFill>
        <p:spPr bwMode="auto">
          <a:xfrm>
            <a:off x="3571868" y="1785926"/>
            <a:ext cx="4113466" cy="1983658"/>
          </a:xfrm>
          <a:prstGeom prst="rect">
            <a:avLst/>
          </a:prstGeom>
          <a:noFill/>
        </p:spPr>
      </p:pic>
      <p:pic>
        <p:nvPicPr>
          <p:cNvPr id="2051" name="Picture 3" descr="C:\Users\Ronni\AppData\Local\Microsoft\Windows\Temporary Internet Files\Content.IE5\2N38AUVW\MC900304341[1].wmf"/>
          <p:cNvPicPr>
            <a:picLocks noChangeAspect="1" noChangeArrowheads="1"/>
          </p:cNvPicPr>
          <p:nvPr/>
        </p:nvPicPr>
        <p:blipFill>
          <a:blip r:embed="rId6"/>
          <a:srcRect/>
          <a:stretch>
            <a:fillRect/>
          </a:stretch>
        </p:blipFill>
        <p:spPr bwMode="auto">
          <a:xfrm>
            <a:off x="1857356" y="4429132"/>
            <a:ext cx="3202575" cy="1977396"/>
          </a:xfrm>
          <a:prstGeom prst="rect">
            <a:avLst/>
          </a:prstGeom>
          <a:noFill/>
        </p:spPr>
      </p:pic>
      <p:sp>
        <p:nvSpPr>
          <p:cNvPr id="13" name="Abgerundete rechteckige Legende 12"/>
          <p:cNvSpPr/>
          <p:nvPr/>
        </p:nvSpPr>
        <p:spPr>
          <a:xfrm>
            <a:off x="1643042" y="2928934"/>
            <a:ext cx="1714512" cy="1714512"/>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200" smtClean="0"/>
              <a:t>Ich brauche sie dringender!</a:t>
            </a:r>
            <a:endParaRPr lang="de-DE" sz="2200" dirty="0"/>
          </a:p>
        </p:txBody>
      </p:sp>
      <p:sp>
        <p:nvSpPr>
          <p:cNvPr id="14" name="Abgerundete rechteckige Legende 13"/>
          <p:cNvSpPr/>
          <p:nvPr/>
        </p:nvSpPr>
        <p:spPr>
          <a:xfrm rot="1427004">
            <a:off x="4630598" y="3487601"/>
            <a:ext cx="1714512" cy="1714512"/>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200" smtClean="0"/>
              <a:t>Das sagst du immer! Ich will sie aber!</a:t>
            </a:r>
            <a:endParaRPr lang="de-DE" sz="2200" dirty="0"/>
          </a:p>
        </p:txBody>
      </p:sp>
      <p:sp>
        <p:nvSpPr>
          <p:cNvPr id="15" name="Datumsplatzhalter 14"/>
          <p:cNvSpPr>
            <a:spLocks noGrp="1"/>
          </p:cNvSpPr>
          <p:nvPr>
            <p:ph type="dt" sz="half" idx="10"/>
          </p:nvPr>
        </p:nvSpPr>
        <p:spPr/>
        <p:txBody>
          <a:bodyPr/>
          <a:lstStyle/>
          <a:p>
            <a:r>
              <a:rPr lang="de-DE" smtClean="0"/>
              <a:t>13.Dezember 2010</a:t>
            </a:r>
            <a:endParaRPr lang="de-DE"/>
          </a:p>
        </p:txBody>
      </p:sp>
      <p:sp>
        <p:nvSpPr>
          <p:cNvPr id="16" name="Fußzeilenplatzhalter 15"/>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6. Konfliktlösungen</a:t>
            </a:r>
            <a:endParaRPr sz="3600" b="1" dirty="0"/>
          </a:p>
        </p:txBody>
      </p:sp>
      <p:sp>
        <p:nvSpPr>
          <p:cNvPr id="11" name="Textfeld 10"/>
          <p:cNvSpPr txBox="1"/>
          <p:nvPr/>
        </p:nvSpPr>
        <p:spPr>
          <a:xfrm>
            <a:off x="928662" y="928671"/>
            <a:ext cx="7429552" cy="1354217"/>
          </a:xfrm>
          <a:prstGeom prst="rect">
            <a:avLst/>
          </a:prstGeom>
          <a:noFill/>
        </p:spPr>
        <p:txBody>
          <a:bodyPr wrap="square" rtlCol="0">
            <a:spAutoFit/>
          </a:bodyPr>
          <a:lstStyle/>
          <a:p>
            <a:r>
              <a:rPr sz="2600" b="1" smtClean="0"/>
              <a:t>"Das Harvardsystem"</a:t>
            </a:r>
          </a:p>
          <a:p>
            <a:endParaRPr sz="1200" b="1" smtClean="0"/>
          </a:p>
          <a:p>
            <a:pPr>
              <a:buFont typeface="Arial" pitchFamily="34" charset="0"/>
              <a:buChar char="•"/>
            </a:pPr>
            <a:r>
              <a:rPr sz="2200" smtClean="0"/>
              <a:t>System = Interesse herausfinden und Möglichkeit</a:t>
            </a:r>
          </a:p>
          <a:p>
            <a:r>
              <a:rPr sz="2200" smtClean="0"/>
              <a:t>	       finden, Interesse anders zu befriedigen</a:t>
            </a:r>
          </a:p>
        </p:txBody>
      </p:sp>
      <p:sp>
        <p:nvSpPr>
          <p:cNvPr id="8" name="Datumsplatzhalter 7"/>
          <p:cNvSpPr>
            <a:spLocks noGrp="1"/>
          </p:cNvSpPr>
          <p:nvPr>
            <p:ph type="dt" sz="half" idx="10"/>
          </p:nvPr>
        </p:nvSpPr>
        <p:spPr/>
        <p:txBody>
          <a:bodyPr/>
          <a:lstStyle/>
          <a:p>
            <a:r>
              <a:rPr lang="de-DE" dirty="0" smtClean="0"/>
              <a:t>13.Dezember 2010</a:t>
            </a:r>
            <a:endParaRPr lang="de-DE" dirty="0"/>
          </a:p>
        </p:txBody>
      </p:sp>
      <p:sp>
        <p:nvSpPr>
          <p:cNvPr id="9" name="Fußzeilenplatzhalter 8"/>
          <p:cNvSpPr>
            <a:spLocks noGrp="1"/>
          </p:cNvSpPr>
          <p:nvPr>
            <p:ph type="ftr" sz="quarter" idx="11"/>
          </p:nvPr>
        </p:nvSpPr>
        <p:spPr/>
        <p:txBody>
          <a:bodyPr/>
          <a:lstStyle/>
          <a:p>
            <a:r>
              <a:rPr lang="sv-SE" dirty="0" smtClean="0"/>
              <a:t>Lisa Poggensee und Ronald Smolka - Präsentation Konfliktmanagement</a:t>
            </a:r>
            <a:endParaRPr lang="de-DE" dirty="0"/>
          </a:p>
        </p:txBody>
      </p:sp>
      <p:sp>
        <p:nvSpPr>
          <p:cNvPr id="7" name="Textfeld 6"/>
          <p:cNvSpPr txBox="1"/>
          <p:nvPr/>
        </p:nvSpPr>
        <p:spPr>
          <a:xfrm>
            <a:off x="1071538" y="2428868"/>
            <a:ext cx="7572428" cy="646331"/>
          </a:xfrm>
          <a:prstGeom prst="rect">
            <a:avLst/>
          </a:prstGeom>
          <a:noFill/>
        </p:spPr>
        <p:txBody>
          <a:bodyPr wrap="square" rtlCol="0">
            <a:spAutoFit/>
          </a:bodyPr>
          <a:lstStyle/>
          <a:p>
            <a:pPr marL="457200" indent="-457200">
              <a:buFont typeface="+mj-lt"/>
              <a:buAutoNum type="arabicPeriod"/>
            </a:pPr>
            <a:r>
              <a:rPr smtClean="0"/>
              <a:t>Unterscheide einerseits zwischen Verhandlungsgegenstand und andererseits zwischen der Beziehung zwischen den Handelspartnern!</a:t>
            </a:r>
            <a:endParaRPr lang="de-DE" dirty="0"/>
          </a:p>
        </p:txBody>
      </p:sp>
      <p:sp>
        <p:nvSpPr>
          <p:cNvPr id="10" name="Textfeld 9"/>
          <p:cNvSpPr txBox="1"/>
          <p:nvPr/>
        </p:nvSpPr>
        <p:spPr>
          <a:xfrm>
            <a:off x="1357290" y="3214686"/>
            <a:ext cx="7000924" cy="369332"/>
          </a:xfrm>
          <a:prstGeom prst="rect">
            <a:avLst/>
          </a:prstGeom>
          <a:noFill/>
        </p:spPr>
        <p:txBody>
          <a:bodyPr wrap="square" rtlCol="0">
            <a:spAutoFit/>
          </a:bodyPr>
          <a:lstStyle/>
          <a:p>
            <a:pPr marL="457200" indent="-457200"/>
            <a:r>
              <a:rPr smtClean="0"/>
              <a:t>2.	Konzentriere dich nicht auf die Position, sondern auf die Interessen!</a:t>
            </a:r>
          </a:p>
        </p:txBody>
      </p:sp>
      <p:sp>
        <p:nvSpPr>
          <p:cNvPr id="12" name="Textfeld 11"/>
          <p:cNvSpPr txBox="1"/>
          <p:nvPr/>
        </p:nvSpPr>
        <p:spPr>
          <a:xfrm>
            <a:off x="1071538" y="3786190"/>
            <a:ext cx="6858048" cy="646331"/>
          </a:xfrm>
          <a:prstGeom prst="rect">
            <a:avLst/>
          </a:prstGeom>
          <a:noFill/>
        </p:spPr>
        <p:txBody>
          <a:bodyPr wrap="square" rtlCol="0">
            <a:spAutoFit/>
          </a:bodyPr>
          <a:lstStyle/>
          <a:p>
            <a:pPr marL="457200" indent="-457200"/>
            <a:r>
              <a:rPr smtClean="0"/>
              <a:t>3.	Entwickle zuerst möglichst viele Optionen, entscheide und bewerte später!</a:t>
            </a:r>
          </a:p>
        </p:txBody>
      </p:sp>
      <p:sp>
        <p:nvSpPr>
          <p:cNvPr id="13" name="Textfeld 12"/>
          <p:cNvSpPr txBox="1"/>
          <p:nvPr/>
        </p:nvSpPr>
        <p:spPr>
          <a:xfrm>
            <a:off x="1357290" y="4643446"/>
            <a:ext cx="6500858" cy="646331"/>
          </a:xfrm>
          <a:prstGeom prst="rect">
            <a:avLst/>
          </a:prstGeom>
          <a:noFill/>
        </p:spPr>
        <p:txBody>
          <a:bodyPr wrap="square" rtlCol="0">
            <a:spAutoFit/>
          </a:bodyPr>
          <a:lstStyle/>
          <a:p>
            <a:pPr marL="457200" indent="-457200"/>
            <a:r>
              <a:rPr smtClean="0"/>
              <a:t>4.	Löse Interessenkonflikte durch das Hinzuziehen objektiver Kriterien!</a:t>
            </a:r>
          </a:p>
        </p:txBody>
      </p:sp>
      <p:sp>
        <p:nvSpPr>
          <p:cNvPr id="14" name="Textfeld 13"/>
          <p:cNvSpPr txBox="1"/>
          <p:nvPr/>
        </p:nvSpPr>
        <p:spPr>
          <a:xfrm>
            <a:off x="1142976" y="5429264"/>
            <a:ext cx="6429420" cy="646331"/>
          </a:xfrm>
          <a:prstGeom prst="rect">
            <a:avLst/>
          </a:prstGeom>
          <a:noFill/>
        </p:spPr>
        <p:txBody>
          <a:bodyPr wrap="square" rtlCol="0">
            <a:spAutoFit/>
          </a:bodyPr>
          <a:lstStyle/>
          <a:p>
            <a:pPr marL="342900" indent="-342900"/>
            <a:r>
              <a:rPr smtClean="0"/>
              <a:t>5.	Entscheide dich für oder gegen eine Verhandlungsübereinkunft durch den Vergleich mit deiner besten Alternative!</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2910" y="1285860"/>
            <a:ext cx="8077200" cy="3857652"/>
          </a:xfrm>
        </p:spPr>
        <p:txBody>
          <a:bodyPr>
            <a:normAutofit/>
          </a:bodyPr>
          <a:lstStyle/>
          <a:p>
            <a:pPr algn="ctr"/>
            <a:r>
              <a:rPr sz="7200" smtClean="0"/>
              <a:t>VIELEN DANK FÜR EURE AUFMERKSAMKEIT</a:t>
            </a:r>
            <a:endParaRPr lang="de-DE" sz="7200" dirty="0"/>
          </a:p>
        </p:txBody>
      </p:sp>
      <p:sp>
        <p:nvSpPr>
          <p:cNvPr id="6" name="Datumsplatzhalter 5"/>
          <p:cNvSpPr>
            <a:spLocks noGrp="1"/>
          </p:cNvSpPr>
          <p:nvPr>
            <p:ph type="dt" sz="half" idx="10"/>
          </p:nvPr>
        </p:nvSpPr>
        <p:spPr/>
        <p:txBody>
          <a:bodyPr/>
          <a:lstStyle/>
          <a:p>
            <a:r>
              <a:rPr lang="de-DE" smtClean="0"/>
              <a:t>13.Dezember 2010</a:t>
            </a:r>
            <a:endParaRPr lang="de-DE"/>
          </a:p>
        </p:txBody>
      </p:sp>
      <p:sp>
        <p:nvSpPr>
          <p:cNvPr id="7" name="Fußzeilenplatzhalter 6"/>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488" y="2285992"/>
            <a:ext cx="5429288" cy="2214578"/>
          </a:xfrm>
          <a:prstGeom prst="rect">
            <a:avLst/>
          </a:prstGeom>
          <a:noFill/>
        </p:spPr>
        <p:txBody>
          <a:bodyPr wrap="square" rtlCol="0">
            <a:normAutofit/>
          </a:bodyPr>
          <a:lstStyle/>
          <a:p>
            <a:pPr algn="r"/>
            <a:r>
              <a:rPr sz="5400" b="1" smtClean="0"/>
              <a:t>1. </a:t>
            </a:r>
            <a:r>
              <a:rPr lang="de-DE" sz="5400" b="1" dirty="0" smtClean="0"/>
              <a:t>E</a:t>
            </a:r>
            <a:r>
              <a:rPr sz="5400" b="1" smtClean="0"/>
              <a:t>rste Anzeichen für Konflikte</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llipse 29"/>
          <p:cNvSpPr/>
          <p:nvPr/>
        </p:nvSpPr>
        <p:spPr>
          <a:xfrm>
            <a:off x="1214414" y="4857760"/>
            <a:ext cx="3071834" cy="142876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sz="2800" smtClean="0"/>
              <a:t>Zwischenrufe</a:t>
            </a:r>
            <a:endParaRPr lang="de-DE" dirty="0"/>
          </a:p>
        </p:txBody>
      </p:sp>
      <p:sp>
        <p:nvSpPr>
          <p:cNvPr id="31" name="Ellipse 30"/>
          <p:cNvSpPr/>
          <p:nvPr/>
        </p:nvSpPr>
        <p:spPr>
          <a:xfrm>
            <a:off x="3571868" y="1714488"/>
            <a:ext cx="2357454" cy="150019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sz="2800" smtClean="0"/>
              <a:t>Ignoranz</a:t>
            </a:r>
            <a:endParaRPr lang="de-DE" dirty="0"/>
          </a:p>
        </p:txBody>
      </p:sp>
      <p:sp>
        <p:nvSpPr>
          <p:cNvPr id="32" name="Ellipse 31"/>
          <p:cNvSpPr/>
          <p:nvPr/>
        </p:nvSpPr>
        <p:spPr>
          <a:xfrm>
            <a:off x="4643438" y="4857760"/>
            <a:ext cx="3500462" cy="142876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sz="2400" dirty="0" smtClean="0"/>
              <a:t>u</a:t>
            </a:r>
            <a:r>
              <a:rPr sz="2400" smtClean="0"/>
              <a:t>nterschiedliche Gesprächsanteile</a:t>
            </a:r>
            <a:endParaRPr lang="de-DE" sz="1600" dirty="0"/>
          </a:p>
        </p:txBody>
      </p:sp>
      <p:sp>
        <p:nvSpPr>
          <p:cNvPr id="27" name="Ellipse 26"/>
          <p:cNvSpPr/>
          <p:nvPr/>
        </p:nvSpPr>
        <p:spPr>
          <a:xfrm>
            <a:off x="2071670" y="3071810"/>
            <a:ext cx="2357454" cy="150019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sz="2800" smtClean="0"/>
              <a:t>Wortwahl</a:t>
            </a:r>
            <a:endParaRPr lang="de-DE" dirty="0"/>
          </a:p>
        </p:txBody>
      </p:sp>
      <p:sp>
        <p:nvSpPr>
          <p:cNvPr id="28" name="Ellipse 27"/>
          <p:cNvSpPr/>
          <p:nvPr/>
        </p:nvSpPr>
        <p:spPr>
          <a:xfrm>
            <a:off x="5429256" y="3357562"/>
            <a:ext cx="2071702" cy="13573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sz="2800" smtClean="0"/>
              <a:t>Stimme</a:t>
            </a:r>
            <a:endParaRPr lang="de-DE" dirty="0"/>
          </a:p>
        </p:txBody>
      </p:sp>
      <p:sp>
        <p:nvSpPr>
          <p:cNvPr id="29" name="Ellipse 28"/>
          <p:cNvSpPr/>
          <p:nvPr/>
        </p:nvSpPr>
        <p:spPr>
          <a:xfrm>
            <a:off x="6357950" y="1500174"/>
            <a:ext cx="2071702" cy="135732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sz="2800" smtClean="0"/>
              <a:t>Gestik</a:t>
            </a:r>
            <a:endParaRPr lang="de-DE" dirty="0"/>
          </a:p>
        </p:txBody>
      </p:sp>
      <p:sp>
        <p:nvSpPr>
          <p:cNvPr id="26" name="Ellipse 25"/>
          <p:cNvSpPr/>
          <p:nvPr/>
        </p:nvSpPr>
        <p:spPr>
          <a:xfrm>
            <a:off x="1214414" y="1285860"/>
            <a:ext cx="2071702" cy="13573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sz="2800" smtClean="0"/>
              <a:t>Mimik</a:t>
            </a:r>
            <a:endParaRPr lang="de-DE" dirty="0"/>
          </a:p>
        </p:txBody>
      </p:sp>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1. Erste Anzeichen für Konflikte</a:t>
            </a:r>
            <a:endParaRPr sz="3600" b="1" dirty="0"/>
          </a:p>
        </p:txBody>
      </p:sp>
      <p:sp>
        <p:nvSpPr>
          <p:cNvPr id="33" name="Datumsplatzhalter 32"/>
          <p:cNvSpPr>
            <a:spLocks noGrp="1"/>
          </p:cNvSpPr>
          <p:nvPr>
            <p:ph type="dt" sz="half" idx="10"/>
          </p:nvPr>
        </p:nvSpPr>
        <p:spPr/>
        <p:txBody>
          <a:bodyPr/>
          <a:lstStyle/>
          <a:p>
            <a:r>
              <a:rPr lang="de-DE" smtClean="0"/>
              <a:t>13.Dezember 2010</a:t>
            </a:r>
            <a:endParaRPr lang="de-DE"/>
          </a:p>
        </p:txBody>
      </p:sp>
      <p:sp>
        <p:nvSpPr>
          <p:cNvPr id="34" name="Fußzeilenplatzhalter 33"/>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wipe(down)">
                                      <p:cBhvr>
                                        <p:cTn id="7" dur="500"/>
                                        <p:tgtEl>
                                          <p:spTgt spid="2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amond(in)">
                                      <p:cBhvr>
                                        <p:cTn id="3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7" grpId="0" animBg="1"/>
      <p:bldP spid="28" grpId="0" animBg="1"/>
      <p:bldP spid="29" grpId="0" animBg="1"/>
      <p:bldP spid="2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8992" y="2143116"/>
            <a:ext cx="4000528" cy="2214578"/>
          </a:xfrm>
          <a:prstGeom prst="rect">
            <a:avLst/>
          </a:prstGeom>
          <a:noFill/>
        </p:spPr>
        <p:txBody>
          <a:bodyPr wrap="square" rtlCol="0">
            <a:normAutofit/>
          </a:bodyPr>
          <a:lstStyle/>
          <a:p>
            <a:pPr algn="r"/>
            <a:r>
              <a:rPr sz="5400" b="1" smtClean="0"/>
              <a:t>2. Definition "Konflikt"</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2. Defintion "Konflikt"</a:t>
            </a:r>
            <a:endParaRPr sz="3600" b="1" dirty="0"/>
          </a:p>
        </p:txBody>
      </p:sp>
      <p:sp>
        <p:nvSpPr>
          <p:cNvPr id="3" name="Textfeld 2"/>
          <p:cNvSpPr txBox="1"/>
          <p:nvPr/>
        </p:nvSpPr>
        <p:spPr>
          <a:xfrm>
            <a:off x="2143108" y="1714488"/>
            <a:ext cx="5214974" cy="3913059"/>
          </a:xfrm>
          <a:prstGeom prst="rect">
            <a:avLst/>
          </a:prstGeom>
          <a:noFill/>
        </p:spPr>
        <p:txBody>
          <a:bodyPr wrap="square" rtlCol="0">
            <a:spAutoFit/>
          </a:bodyPr>
          <a:lstStyle/>
          <a:p>
            <a:pPr algn="ctr">
              <a:lnSpc>
                <a:spcPct val="150000"/>
              </a:lnSpc>
            </a:pPr>
            <a:r>
              <a:rPr sz="2400" smtClean="0"/>
              <a:t>Von Konflikt wird gesprochen "wenn eine Partei das eigene Denken, Fühlen oder Handeln als unvereinbar mit dem Denken, Fühlen oder Handeln einer anderen Partei erlebt und die eigenen Handlungsmöglichkeiten dadurch beeinträchtigt sieht."</a:t>
            </a:r>
            <a:endParaRPr lang="de-DE" sz="2400" dirty="0"/>
          </a:p>
        </p:txBody>
      </p:sp>
      <p:sp>
        <p:nvSpPr>
          <p:cNvPr id="4" name="Datumsplatzhalter 3"/>
          <p:cNvSpPr>
            <a:spLocks noGrp="1"/>
          </p:cNvSpPr>
          <p:nvPr>
            <p:ph type="dt" sz="half" idx="10"/>
          </p:nvPr>
        </p:nvSpPr>
        <p:spPr/>
        <p:txBody>
          <a:bodyPr/>
          <a:lstStyle/>
          <a:p>
            <a:r>
              <a:rPr lang="de-DE" smtClean="0"/>
              <a:t>13.Dezember 2010</a:t>
            </a:r>
            <a:endParaRPr lang="de-DE"/>
          </a:p>
        </p:txBody>
      </p:sp>
      <p:sp>
        <p:nvSpPr>
          <p:cNvPr id="5" name="Fußzeilenplatzhalter 4"/>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a:bodyPr>
          <a:lstStyle/>
          <a:p>
            <a:pPr algn="ctr"/>
            <a:r>
              <a:rPr sz="3600" b="1" smtClean="0"/>
              <a:t>2. Defintion "Konflikt"</a:t>
            </a:r>
            <a:endParaRPr sz="3600" b="1" dirty="0"/>
          </a:p>
        </p:txBody>
      </p:sp>
      <p:sp>
        <p:nvSpPr>
          <p:cNvPr id="7" name="Parallelogramm 6"/>
          <p:cNvSpPr/>
          <p:nvPr/>
        </p:nvSpPr>
        <p:spPr>
          <a:xfrm>
            <a:off x="3500430" y="3286124"/>
            <a:ext cx="2428892" cy="1000132"/>
          </a:xfrm>
          <a:prstGeom prst="parallelogram">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sz="3200" smtClean="0"/>
              <a:t>Konflikt</a:t>
            </a:r>
            <a:endParaRPr lang="de-DE" dirty="0"/>
          </a:p>
        </p:txBody>
      </p:sp>
      <p:sp>
        <p:nvSpPr>
          <p:cNvPr id="12" name="Rechteck 11"/>
          <p:cNvSpPr/>
          <p:nvPr/>
        </p:nvSpPr>
        <p:spPr>
          <a:xfrm>
            <a:off x="1428728" y="1785926"/>
            <a:ext cx="207170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dirty="0" smtClean="0">
                <a:solidFill>
                  <a:schemeClr val="tx2"/>
                </a:solidFill>
              </a:rPr>
              <a:t>m</a:t>
            </a:r>
            <a:r>
              <a:rPr sz="2400" smtClean="0">
                <a:solidFill>
                  <a:schemeClr val="tx2"/>
                </a:solidFill>
              </a:rPr>
              <a:t>it Emotionen verbunden</a:t>
            </a:r>
            <a:endParaRPr lang="de-DE" sz="2400" dirty="0">
              <a:solidFill>
                <a:schemeClr val="tx2"/>
              </a:solidFill>
            </a:endParaRPr>
          </a:p>
        </p:txBody>
      </p:sp>
      <p:sp>
        <p:nvSpPr>
          <p:cNvPr id="13" name="Rechteck 12"/>
          <p:cNvSpPr/>
          <p:nvPr/>
        </p:nvSpPr>
        <p:spPr>
          <a:xfrm>
            <a:off x="1214414" y="4929198"/>
            <a:ext cx="207170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smtClean="0">
                <a:solidFill>
                  <a:schemeClr val="tx2"/>
                </a:solidFill>
              </a:rPr>
              <a:t>Ausgang ungewiss</a:t>
            </a:r>
            <a:endParaRPr lang="de-DE" sz="2400" dirty="0">
              <a:solidFill>
                <a:schemeClr val="tx2"/>
              </a:solidFill>
            </a:endParaRPr>
          </a:p>
        </p:txBody>
      </p:sp>
      <p:sp>
        <p:nvSpPr>
          <p:cNvPr id="14" name="Rechteck 13"/>
          <p:cNvSpPr/>
          <p:nvPr/>
        </p:nvSpPr>
        <p:spPr>
          <a:xfrm>
            <a:off x="6215074" y="5214950"/>
            <a:ext cx="207170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smtClean="0">
                <a:solidFill>
                  <a:schemeClr val="tx2"/>
                </a:solidFill>
              </a:rPr>
              <a:t>"Zwang" zum Handeln</a:t>
            </a:r>
            <a:endParaRPr lang="de-DE" sz="2400" dirty="0">
              <a:solidFill>
                <a:schemeClr val="tx2"/>
              </a:solidFill>
            </a:endParaRPr>
          </a:p>
        </p:txBody>
      </p:sp>
      <p:sp>
        <p:nvSpPr>
          <p:cNvPr id="15" name="Rechteck 14"/>
          <p:cNvSpPr/>
          <p:nvPr/>
        </p:nvSpPr>
        <p:spPr>
          <a:xfrm>
            <a:off x="6215074" y="1571612"/>
            <a:ext cx="2143140" cy="1071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dirty="0" smtClean="0">
                <a:solidFill>
                  <a:schemeClr val="tx2"/>
                </a:solidFill>
              </a:rPr>
              <a:t>m</a:t>
            </a:r>
            <a:r>
              <a:rPr sz="2400" smtClean="0">
                <a:solidFill>
                  <a:schemeClr val="tx2"/>
                </a:solidFill>
              </a:rPr>
              <a:t>ind. 2 Elemente unvereinbar</a:t>
            </a:r>
            <a:endParaRPr lang="de-DE" sz="2400" dirty="0">
              <a:solidFill>
                <a:schemeClr val="tx2"/>
              </a:solidFill>
            </a:endParaRPr>
          </a:p>
        </p:txBody>
      </p:sp>
      <p:sp>
        <p:nvSpPr>
          <p:cNvPr id="16" name="Pfeil nach oben 15"/>
          <p:cNvSpPr/>
          <p:nvPr/>
        </p:nvSpPr>
        <p:spPr>
          <a:xfrm rot="18490457">
            <a:off x="3005645" y="2535428"/>
            <a:ext cx="594579"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7" name="Pfeil nach oben 16"/>
          <p:cNvSpPr/>
          <p:nvPr/>
        </p:nvSpPr>
        <p:spPr>
          <a:xfrm rot="2812493">
            <a:off x="5863917" y="2540516"/>
            <a:ext cx="594579"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8" name="Pfeil nach oben 17"/>
          <p:cNvSpPr/>
          <p:nvPr/>
        </p:nvSpPr>
        <p:spPr>
          <a:xfrm rot="13623948">
            <a:off x="2863554" y="4397770"/>
            <a:ext cx="594579"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19" name="Pfeil nach oben 18"/>
          <p:cNvSpPr/>
          <p:nvPr/>
        </p:nvSpPr>
        <p:spPr>
          <a:xfrm rot="7478615">
            <a:off x="5791727" y="4392816"/>
            <a:ext cx="594579" cy="665804"/>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
        <p:nvSpPr>
          <p:cNvPr id="20" name="Datumsplatzhalter 19"/>
          <p:cNvSpPr>
            <a:spLocks noGrp="1"/>
          </p:cNvSpPr>
          <p:nvPr>
            <p:ph type="dt" sz="half" idx="10"/>
          </p:nvPr>
        </p:nvSpPr>
        <p:spPr/>
        <p:txBody>
          <a:bodyPr/>
          <a:lstStyle/>
          <a:p>
            <a:r>
              <a:rPr lang="de-DE" smtClean="0"/>
              <a:t>13.Dezember 2010</a:t>
            </a:r>
            <a:endParaRPr lang="de-DE"/>
          </a:p>
        </p:txBody>
      </p:sp>
      <p:sp>
        <p:nvSpPr>
          <p:cNvPr id="21" name="Fußzeilenplatzhalter 20"/>
          <p:cNvSpPr>
            <a:spLocks noGrp="1"/>
          </p:cNvSpPr>
          <p:nvPr>
            <p:ph type="ftr" sz="quarter" idx="11"/>
          </p:nvPr>
        </p:nvSpPr>
        <p:spPr>
          <a:xfrm>
            <a:off x="2857488" y="6429396"/>
            <a:ext cx="3500462" cy="365125"/>
          </a:xfrm>
        </p:spPr>
        <p:txBody>
          <a:bodyPr/>
          <a:lstStyle/>
          <a:p>
            <a:r>
              <a:rPr lang="sv-SE" dirty="0" smtClean="0"/>
              <a:t>Lisa Poggensee und Ronald Smolka - Präsentation Konfliktmanagement</a:t>
            </a:r>
            <a:endParaRPr lang="de-DE" dirty="0"/>
          </a:p>
        </p:txBody>
      </p:sp>
    </p:spTree>
    <p:custDataLst>
      <p:tags r:id="rId1"/>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71802" y="1214422"/>
            <a:ext cx="5143536" cy="4000528"/>
          </a:xfrm>
          <a:prstGeom prst="rect">
            <a:avLst/>
          </a:prstGeom>
          <a:noFill/>
        </p:spPr>
        <p:txBody>
          <a:bodyPr wrap="square" rtlCol="0">
            <a:normAutofit/>
          </a:bodyPr>
          <a:lstStyle/>
          <a:p>
            <a:pPr algn="r"/>
            <a:r>
              <a:rPr sz="5400" b="1" smtClean="0"/>
              <a:t>3. Umgang mit schwierigen Teilnehmern</a:t>
            </a:r>
          </a:p>
          <a:p>
            <a:pPr algn="r"/>
            <a:r>
              <a:rPr sz="5400" b="1" smtClean="0"/>
              <a:t>und Störungen</a:t>
            </a:r>
            <a:endParaRPr lang="de-DE" sz="5400" b="1" dirty="0"/>
          </a:p>
        </p:txBody>
      </p:sp>
      <p:pic>
        <p:nvPicPr>
          <p:cNvPr id="6" name="Picture 5"/>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rot="20753331" flipH="1">
            <a:off x="-316180" y="3775286"/>
            <a:ext cx="2895600" cy="3390489"/>
          </a:xfrm>
          <a:prstGeom prst="rect">
            <a:avLst/>
          </a:prstGeom>
        </p:spPr>
      </p:pic>
      <p:sp>
        <p:nvSpPr>
          <p:cNvPr id="5" name="Datumsplatzhalter 4"/>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14348" y="0"/>
            <a:ext cx="8077200" cy="1143000"/>
          </a:xfrm>
        </p:spPr>
        <p:txBody>
          <a:bodyPr>
            <a:normAutofit fontScale="90000"/>
          </a:bodyPr>
          <a:lstStyle/>
          <a:p>
            <a:pPr algn="ctr"/>
            <a:r>
              <a:rPr sz="3600" b="1" smtClean="0"/>
              <a:t>3. Umgang mit schwierigen TN und Störungen</a:t>
            </a:r>
            <a:endParaRPr sz="3600" b="1" dirty="0"/>
          </a:p>
        </p:txBody>
      </p:sp>
      <p:sp>
        <p:nvSpPr>
          <p:cNvPr id="6" name="Textfeld 5"/>
          <p:cNvSpPr txBox="1"/>
          <p:nvPr/>
        </p:nvSpPr>
        <p:spPr>
          <a:xfrm>
            <a:off x="1000100" y="1285860"/>
            <a:ext cx="7858148" cy="5262979"/>
          </a:xfrm>
          <a:prstGeom prst="rect">
            <a:avLst/>
          </a:prstGeom>
          <a:noFill/>
        </p:spPr>
        <p:txBody>
          <a:bodyPr wrap="square" rtlCol="0">
            <a:spAutoFit/>
          </a:bodyPr>
          <a:lstStyle/>
          <a:p>
            <a:r>
              <a:rPr sz="2400" b="1" smtClean="0"/>
              <a:t>Was ist eine Störung?</a:t>
            </a:r>
          </a:p>
          <a:p>
            <a:endParaRPr sz="2400" smtClean="0"/>
          </a:p>
          <a:p>
            <a:r>
              <a:rPr sz="2400" i="1" smtClean="0"/>
              <a:t>"Ein kontrollierter oder gefühlsmäßiger Widerstand gegen den Lernprozess" </a:t>
            </a:r>
            <a:r>
              <a:rPr sz="2400" smtClean="0"/>
              <a:t>(Jochen Kade) </a:t>
            </a:r>
            <a:r>
              <a:rPr lang="de-DE" sz="2400" dirty="0" smtClean="0"/>
              <a:t>–</a:t>
            </a:r>
            <a:r>
              <a:rPr sz="2400" smtClean="0"/>
              <a:t> Privatgespräche, Handy spielen, Verweigerung, Ablehnung</a:t>
            </a:r>
          </a:p>
          <a:p>
            <a:endParaRPr sz="2400" smtClean="0"/>
          </a:p>
          <a:p>
            <a:r>
              <a:rPr sz="2400" smtClean="0"/>
              <a:t>Häufige Reaktion:	einfache Erklärungen für Störung 				finden 	und  entsprechend reagieren</a:t>
            </a:r>
          </a:p>
          <a:p>
            <a:endParaRPr sz="2400" smtClean="0"/>
          </a:p>
          <a:p>
            <a:r>
              <a:rPr sz="2400" smtClean="0"/>
              <a:t>Problem:		evtl. keine Lösung eigentlicher 				Ursachen</a:t>
            </a:r>
          </a:p>
          <a:p>
            <a:endParaRPr sz="2400" smtClean="0"/>
          </a:p>
          <a:p>
            <a:r>
              <a:rPr sz="2400" smtClean="0"/>
              <a:t>Ideales Vorgehen:	Situation objektiv analysieren </a:t>
            </a:r>
          </a:p>
          <a:p>
            <a:r>
              <a:rPr sz="2400" smtClean="0"/>
              <a:t>			und Ursachen erkennen</a:t>
            </a:r>
            <a:endParaRPr lang="de-DE" sz="2400" dirty="0"/>
          </a:p>
        </p:txBody>
      </p:sp>
      <p:sp>
        <p:nvSpPr>
          <p:cNvPr id="7" name="Datumsplatzhalter 6"/>
          <p:cNvSpPr>
            <a:spLocks noGrp="1"/>
          </p:cNvSpPr>
          <p:nvPr>
            <p:ph type="dt" sz="half" idx="10"/>
          </p:nvPr>
        </p:nvSpPr>
        <p:spPr/>
        <p:txBody>
          <a:bodyPr/>
          <a:lstStyle/>
          <a:p>
            <a:r>
              <a:rPr lang="de-DE" smtClean="0"/>
              <a:t>13.Dezember 2010</a:t>
            </a:r>
            <a:endParaRPr lang="de-DE"/>
          </a:p>
        </p:txBody>
      </p:sp>
      <p:sp>
        <p:nvSpPr>
          <p:cNvPr id="8" name="Fußzeilenplatzhalter 7"/>
          <p:cNvSpPr>
            <a:spLocks noGrp="1"/>
          </p:cNvSpPr>
          <p:nvPr>
            <p:ph type="ftr" sz="quarter" idx="11"/>
          </p:nvPr>
        </p:nvSpPr>
        <p:spPr/>
        <p:txBody>
          <a:bodyPr/>
          <a:lstStyle/>
          <a:p>
            <a:r>
              <a:rPr lang="sv-SE" smtClean="0"/>
              <a:t>Lisa Poggensee und Ronald Smolka - Präsentation Konfliktmanagement</a:t>
            </a:r>
            <a:endParaRPr lang="de-DE"/>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2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3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4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4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TS10167455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0B5C53-7286-4F27-BE50-43E45EE3F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2082</Words>
  <Application>Microsoft Office PowerPoint</Application>
  <PresentationFormat>Bildschirmpräsentation (4:3)</PresentationFormat>
  <Paragraphs>292</Paragraphs>
  <Slides>28</Slides>
  <Notes>28</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TS101674557</vt:lpstr>
      <vt:lpstr>Konfliktmanagement</vt:lpstr>
      <vt:lpstr>Gliederung</vt:lpstr>
      <vt:lpstr>Folie 3</vt:lpstr>
      <vt:lpstr>1. Erste Anzeichen für Konflikte</vt:lpstr>
      <vt:lpstr>Folie 5</vt:lpstr>
      <vt:lpstr>2. Defintion "Konflikt"</vt:lpstr>
      <vt:lpstr>2. Defintion "Konflikt"</vt:lpstr>
      <vt:lpstr>Folie 8</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3. Umgang mit schwierigen TN und Störungen</vt:lpstr>
      <vt:lpstr>Folie 19</vt:lpstr>
      <vt:lpstr>4. Gruppenarbeit</vt:lpstr>
      <vt:lpstr>4. Gruppenarbeit</vt:lpstr>
      <vt:lpstr>Folie 22</vt:lpstr>
      <vt:lpstr>5. Konfliktstrategien</vt:lpstr>
      <vt:lpstr>Folie 24</vt:lpstr>
      <vt:lpstr>6. Konfliktlösungen</vt:lpstr>
      <vt:lpstr>6. Konfliktlösungen</vt:lpstr>
      <vt:lpstr>6. Konfliktlösungen</vt:lpstr>
      <vt:lpstr>VIELEN DANK FÜR EURE AUFMERKSAMKEIT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2010-12-11T14:22:10Z</dcterms:created>
  <dcterms:modified xsi:type="dcterms:W3CDTF">2010-12-13T08:44:03Z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